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handoutMasterIdLst>
    <p:handoutMasterId r:id="rId108"/>
  </p:handoutMasterIdLst>
  <p:sldIdLst>
    <p:sldId id="256" r:id="rId2"/>
    <p:sldId id="414" r:id="rId3"/>
    <p:sldId id="485" r:id="rId4"/>
    <p:sldId id="486" r:id="rId5"/>
    <p:sldId id="391" r:id="rId6"/>
    <p:sldId id="389" r:id="rId7"/>
    <p:sldId id="487" r:id="rId8"/>
    <p:sldId id="488" r:id="rId9"/>
    <p:sldId id="386" r:id="rId10"/>
    <p:sldId id="489" r:id="rId11"/>
    <p:sldId id="490" r:id="rId12"/>
    <p:sldId id="376" r:id="rId13"/>
    <p:sldId id="425" r:id="rId14"/>
    <p:sldId id="426" r:id="rId15"/>
    <p:sldId id="423" r:id="rId16"/>
    <p:sldId id="492" r:id="rId17"/>
    <p:sldId id="360" r:id="rId18"/>
    <p:sldId id="494" r:id="rId19"/>
    <p:sldId id="361" r:id="rId20"/>
    <p:sldId id="363" r:id="rId21"/>
    <p:sldId id="364" r:id="rId22"/>
    <p:sldId id="365" r:id="rId23"/>
    <p:sldId id="495" r:id="rId24"/>
    <p:sldId id="496" r:id="rId25"/>
    <p:sldId id="497" r:id="rId26"/>
    <p:sldId id="498" r:id="rId27"/>
    <p:sldId id="499" r:id="rId28"/>
    <p:sldId id="500" r:id="rId29"/>
    <p:sldId id="501" r:id="rId30"/>
    <p:sldId id="400" r:id="rId31"/>
    <p:sldId id="502" r:id="rId32"/>
    <p:sldId id="503" r:id="rId33"/>
    <p:sldId id="409" r:id="rId34"/>
    <p:sldId id="510" r:id="rId35"/>
    <p:sldId id="511" r:id="rId36"/>
    <p:sldId id="514" r:id="rId37"/>
    <p:sldId id="526" r:id="rId38"/>
    <p:sldId id="524" r:id="rId39"/>
    <p:sldId id="525" r:id="rId40"/>
    <p:sldId id="523" r:id="rId41"/>
    <p:sldId id="527" r:id="rId42"/>
    <p:sldId id="552" r:id="rId43"/>
    <p:sldId id="553" r:id="rId44"/>
    <p:sldId id="554" r:id="rId45"/>
    <p:sldId id="430" r:id="rId46"/>
    <p:sldId id="432" r:id="rId47"/>
    <p:sldId id="466" r:id="rId48"/>
    <p:sldId id="464" r:id="rId49"/>
    <p:sldId id="467" r:id="rId50"/>
    <p:sldId id="465" r:id="rId51"/>
    <p:sldId id="437" r:id="rId52"/>
    <p:sldId id="468" r:id="rId53"/>
    <p:sldId id="472" r:id="rId54"/>
    <p:sldId id="438" r:id="rId55"/>
    <p:sldId id="473" r:id="rId56"/>
    <p:sldId id="440" r:id="rId57"/>
    <p:sldId id="441" r:id="rId58"/>
    <p:sldId id="442" r:id="rId59"/>
    <p:sldId id="474" r:id="rId60"/>
    <p:sldId id="443" r:id="rId61"/>
    <p:sldId id="444" r:id="rId62"/>
    <p:sldId id="555" r:id="rId63"/>
    <p:sldId id="448" r:id="rId64"/>
    <p:sldId id="556" r:id="rId65"/>
    <p:sldId id="450" r:id="rId66"/>
    <p:sldId id="451" r:id="rId67"/>
    <p:sldId id="557" r:id="rId68"/>
    <p:sldId id="454" r:id="rId69"/>
    <p:sldId id="460" r:id="rId70"/>
    <p:sldId id="558" r:id="rId71"/>
    <p:sldId id="559" r:id="rId72"/>
    <p:sldId id="560" r:id="rId73"/>
    <p:sldId id="561" r:id="rId74"/>
    <p:sldId id="562" r:id="rId75"/>
    <p:sldId id="516" r:id="rId76"/>
    <p:sldId id="517" r:id="rId77"/>
    <p:sldId id="518" r:id="rId78"/>
    <p:sldId id="519" r:id="rId79"/>
    <p:sldId id="520" r:id="rId80"/>
    <p:sldId id="521" r:id="rId81"/>
    <p:sldId id="563" r:id="rId82"/>
    <p:sldId id="564" r:id="rId83"/>
    <p:sldId id="565" r:id="rId84"/>
    <p:sldId id="566" r:id="rId85"/>
    <p:sldId id="567" r:id="rId86"/>
    <p:sldId id="568" r:id="rId87"/>
    <p:sldId id="569" r:id="rId88"/>
    <p:sldId id="570" r:id="rId89"/>
    <p:sldId id="571" r:id="rId90"/>
    <p:sldId id="572" r:id="rId91"/>
    <p:sldId id="573" r:id="rId92"/>
    <p:sldId id="504" r:id="rId93"/>
    <p:sldId id="505" r:id="rId94"/>
    <p:sldId id="506" r:id="rId95"/>
    <p:sldId id="507" r:id="rId96"/>
    <p:sldId id="508" r:id="rId97"/>
    <p:sldId id="509" r:id="rId98"/>
    <p:sldId id="574" r:id="rId99"/>
    <p:sldId id="575" r:id="rId100"/>
    <p:sldId id="512" r:id="rId101"/>
    <p:sldId id="513" r:id="rId102"/>
    <p:sldId id="576" r:id="rId103"/>
    <p:sldId id="756" r:id="rId104"/>
    <p:sldId id="515" r:id="rId105"/>
    <p:sldId id="522"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0"/>
    <p:restoredTop sz="94665"/>
  </p:normalViewPr>
  <p:slideViewPr>
    <p:cSldViewPr snapToGrid="0" snapToObjects="1">
      <p:cViewPr>
        <p:scale>
          <a:sx n="100" d="100"/>
          <a:sy n="100" d="100"/>
        </p:scale>
        <p:origin x="144" y="60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5845AE-ACE1-EC44-8625-84E41CDD46BF}" type="datetimeFigureOut">
              <a:rPr lang="en-US" smtClean="0"/>
              <a:t>9/9/24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39650B-C0B8-7C4E-B61C-B8EF4072FA7D}" type="slidenum">
              <a:rPr lang="en-US" smtClean="0"/>
              <a:t>‹#›</a:t>
            </a:fld>
            <a:endParaRPr lang="en-US"/>
          </a:p>
        </p:txBody>
      </p:sp>
    </p:spTree>
    <p:extLst>
      <p:ext uri="{BB962C8B-B14F-4D97-AF65-F5344CB8AC3E}">
        <p14:creationId xmlns:p14="http://schemas.microsoft.com/office/powerpoint/2010/main" val="1962844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B7B6E1-B344-C444-840E-5BCE257718B4}" type="datetimeFigureOut">
              <a:rPr lang="en-US" smtClean="0"/>
              <a:t>9/9/24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818D25-F9F0-6E43-9906-4FDAFD99D1F5}" type="slidenum">
              <a:rPr lang="en-US" smtClean="0"/>
              <a:t>‹#›</a:t>
            </a:fld>
            <a:endParaRPr lang="en-US"/>
          </a:p>
        </p:txBody>
      </p:sp>
    </p:spTree>
    <p:extLst>
      <p:ext uri="{BB962C8B-B14F-4D97-AF65-F5344CB8AC3E}">
        <p14:creationId xmlns:p14="http://schemas.microsoft.com/office/powerpoint/2010/main" val="35027201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19</a:t>
            </a:fld>
            <a:endParaRPr lang="en-US"/>
          </a:p>
        </p:txBody>
      </p:sp>
    </p:spTree>
    <p:extLst>
      <p:ext uri="{BB962C8B-B14F-4D97-AF65-F5344CB8AC3E}">
        <p14:creationId xmlns:p14="http://schemas.microsoft.com/office/powerpoint/2010/main" val="3163903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20</a:t>
            </a:fld>
            <a:endParaRPr lang="en-US"/>
          </a:p>
        </p:txBody>
      </p:sp>
    </p:spTree>
    <p:extLst>
      <p:ext uri="{BB962C8B-B14F-4D97-AF65-F5344CB8AC3E}">
        <p14:creationId xmlns:p14="http://schemas.microsoft.com/office/powerpoint/2010/main" val="1100691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21</a:t>
            </a:fld>
            <a:endParaRPr lang="en-US"/>
          </a:p>
        </p:txBody>
      </p:sp>
    </p:spTree>
    <p:extLst>
      <p:ext uri="{BB962C8B-B14F-4D97-AF65-F5344CB8AC3E}">
        <p14:creationId xmlns:p14="http://schemas.microsoft.com/office/powerpoint/2010/main" val="213043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22</a:t>
            </a:fld>
            <a:endParaRPr lang="en-US"/>
          </a:p>
        </p:txBody>
      </p:sp>
    </p:spTree>
    <p:extLst>
      <p:ext uri="{BB962C8B-B14F-4D97-AF65-F5344CB8AC3E}">
        <p14:creationId xmlns:p14="http://schemas.microsoft.com/office/powerpoint/2010/main" val="764111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30</a:t>
            </a:fld>
            <a:endParaRPr lang="en-US"/>
          </a:p>
        </p:txBody>
      </p:sp>
    </p:spTree>
    <p:extLst>
      <p:ext uri="{BB962C8B-B14F-4D97-AF65-F5344CB8AC3E}">
        <p14:creationId xmlns:p14="http://schemas.microsoft.com/office/powerpoint/2010/main" val="347315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41</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42</a:t>
            </a:fld>
            <a:endParaRPr lang="en-US"/>
          </a:p>
        </p:txBody>
      </p:sp>
    </p:spTree>
    <p:extLst>
      <p:ext uri="{BB962C8B-B14F-4D97-AF65-F5344CB8AC3E}">
        <p14:creationId xmlns:p14="http://schemas.microsoft.com/office/powerpoint/2010/main" val="4010328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44</a:t>
            </a:fld>
            <a:endParaRPr lang="en-US"/>
          </a:p>
        </p:txBody>
      </p:sp>
    </p:spTree>
    <p:extLst>
      <p:ext uri="{BB962C8B-B14F-4D97-AF65-F5344CB8AC3E}">
        <p14:creationId xmlns:p14="http://schemas.microsoft.com/office/powerpoint/2010/main" val="861851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45</a:t>
            </a:fld>
            <a:endParaRPr lang="en-US"/>
          </a:p>
        </p:txBody>
      </p:sp>
    </p:spTree>
    <p:extLst>
      <p:ext uri="{BB962C8B-B14F-4D97-AF65-F5344CB8AC3E}">
        <p14:creationId xmlns:p14="http://schemas.microsoft.com/office/powerpoint/2010/main" val="1743515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46</a:t>
            </a:fld>
            <a:endParaRPr lang="en-US"/>
          </a:p>
        </p:txBody>
      </p:sp>
    </p:spTree>
    <p:extLst>
      <p:ext uri="{BB962C8B-B14F-4D97-AF65-F5344CB8AC3E}">
        <p14:creationId xmlns:p14="http://schemas.microsoft.com/office/powerpoint/2010/main" val="397649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818D25-F9F0-6E43-9906-4FDAFD99D1F5}" type="slidenum">
              <a:rPr lang="en-US" smtClean="0"/>
              <a:t>2</a:t>
            </a:fld>
            <a:endParaRPr lang="en-US"/>
          </a:p>
        </p:txBody>
      </p:sp>
    </p:spTree>
    <p:extLst>
      <p:ext uri="{BB962C8B-B14F-4D97-AF65-F5344CB8AC3E}">
        <p14:creationId xmlns:p14="http://schemas.microsoft.com/office/powerpoint/2010/main" val="3193276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47</a:t>
            </a:fld>
            <a:endParaRPr lang="en-US"/>
          </a:p>
        </p:txBody>
      </p:sp>
    </p:spTree>
    <p:extLst>
      <p:ext uri="{BB962C8B-B14F-4D97-AF65-F5344CB8AC3E}">
        <p14:creationId xmlns:p14="http://schemas.microsoft.com/office/powerpoint/2010/main" val="4258027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48</a:t>
            </a:fld>
            <a:endParaRPr lang="en-US"/>
          </a:p>
        </p:txBody>
      </p:sp>
    </p:spTree>
    <p:extLst>
      <p:ext uri="{BB962C8B-B14F-4D97-AF65-F5344CB8AC3E}">
        <p14:creationId xmlns:p14="http://schemas.microsoft.com/office/powerpoint/2010/main" val="633932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49</a:t>
            </a:fld>
            <a:endParaRPr lang="en-US"/>
          </a:p>
        </p:txBody>
      </p:sp>
    </p:spTree>
    <p:extLst>
      <p:ext uri="{BB962C8B-B14F-4D97-AF65-F5344CB8AC3E}">
        <p14:creationId xmlns:p14="http://schemas.microsoft.com/office/powerpoint/2010/main" val="727040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50</a:t>
            </a:fld>
            <a:endParaRPr lang="en-US"/>
          </a:p>
        </p:txBody>
      </p:sp>
    </p:spTree>
    <p:extLst>
      <p:ext uri="{BB962C8B-B14F-4D97-AF65-F5344CB8AC3E}">
        <p14:creationId xmlns:p14="http://schemas.microsoft.com/office/powerpoint/2010/main" val="230726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51</a:t>
            </a:fld>
            <a:endParaRPr lang="en-US"/>
          </a:p>
        </p:txBody>
      </p:sp>
    </p:spTree>
    <p:extLst>
      <p:ext uri="{BB962C8B-B14F-4D97-AF65-F5344CB8AC3E}">
        <p14:creationId xmlns:p14="http://schemas.microsoft.com/office/powerpoint/2010/main" val="671600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52</a:t>
            </a:fld>
            <a:endParaRPr lang="en-US"/>
          </a:p>
        </p:txBody>
      </p:sp>
    </p:spTree>
    <p:extLst>
      <p:ext uri="{BB962C8B-B14F-4D97-AF65-F5344CB8AC3E}">
        <p14:creationId xmlns:p14="http://schemas.microsoft.com/office/powerpoint/2010/main" val="1066357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53</a:t>
            </a:fld>
            <a:endParaRPr lang="en-US"/>
          </a:p>
        </p:txBody>
      </p:sp>
    </p:spTree>
    <p:extLst>
      <p:ext uri="{BB962C8B-B14F-4D97-AF65-F5344CB8AC3E}">
        <p14:creationId xmlns:p14="http://schemas.microsoft.com/office/powerpoint/2010/main" val="483567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54</a:t>
            </a:fld>
            <a:endParaRPr lang="en-US"/>
          </a:p>
        </p:txBody>
      </p:sp>
    </p:spTree>
    <p:extLst>
      <p:ext uri="{BB962C8B-B14F-4D97-AF65-F5344CB8AC3E}">
        <p14:creationId xmlns:p14="http://schemas.microsoft.com/office/powerpoint/2010/main" val="379027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55</a:t>
            </a:fld>
            <a:endParaRPr lang="en-US"/>
          </a:p>
        </p:txBody>
      </p:sp>
    </p:spTree>
    <p:extLst>
      <p:ext uri="{BB962C8B-B14F-4D97-AF65-F5344CB8AC3E}">
        <p14:creationId xmlns:p14="http://schemas.microsoft.com/office/powerpoint/2010/main" val="1081695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56</a:t>
            </a:fld>
            <a:endParaRPr lang="en-US"/>
          </a:p>
        </p:txBody>
      </p:sp>
    </p:spTree>
    <p:extLst>
      <p:ext uri="{BB962C8B-B14F-4D97-AF65-F5344CB8AC3E}">
        <p14:creationId xmlns:p14="http://schemas.microsoft.com/office/powerpoint/2010/main" val="81420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a:t>
            </a:fld>
            <a:endParaRPr lang="en-US"/>
          </a:p>
        </p:txBody>
      </p:sp>
    </p:spTree>
    <p:extLst>
      <p:ext uri="{BB962C8B-B14F-4D97-AF65-F5344CB8AC3E}">
        <p14:creationId xmlns:p14="http://schemas.microsoft.com/office/powerpoint/2010/main" val="3940042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57</a:t>
            </a:fld>
            <a:endParaRPr lang="en-US"/>
          </a:p>
        </p:txBody>
      </p:sp>
    </p:spTree>
    <p:extLst>
      <p:ext uri="{BB962C8B-B14F-4D97-AF65-F5344CB8AC3E}">
        <p14:creationId xmlns:p14="http://schemas.microsoft.com/office/powerpoint/2010/main" val="2334028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58</a:t>
            </a:fld>
            <a:endParaRPr lang="en-US"/>
          </a:p>
        </p:txBody>
      </p:sp>
    </p:spTree>
    <p:extLst>
      <p:ext uri="{BB962C8B-B14F-4D97-AF65-F5344CB8AC3E}">
        <p14:creationId xmlns:p14="http://schemas.microsoft.com/office/powerpoint/2010/main" val="2606327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59</a:t>
            </a:fld>
            <a:endParaRPr lang="en-US"/>
          </a:p>
        </p:txBody>
      </p:sp>
    </p:spTree>
    <p:extLst>
      <p:ext uri="{BB962C8B-B14F-4D97-AF65-F5344CB8AC3E}">
        <p14:creationId xmlns:p14="http://schemas.microsoft.com/office/powerpoint/2010/main" val="223315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60</a:t>
            </a:fld>
            <a:endParaRPr lang="en-US"/>
          </a:p>
        </p:txBody>
      </p:sp>
    </p:spTree>
    <p:extLst>
      <p:ext uri="{BB962C8B-B14F-4D97-AF65-F5344CB8AC3E}">
        <p14:creationId xmlns:p14="http://schemas.microsoft.com/office/powerpoint/2010/main" val="1740000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61</a:t>
            </a:fld>
            <a:endParaRPr lang="en-US"/>
          </a:p>
        </p:txBody>
      </p:sp>
    </p:spTree>
    <p:extLst>
      <p:ext uri="{BB962C8B-B14F-4D97-AF65-F5344CB8AC3E}">
        <p14:creationId xmlns:p14="http://schemas.microsoft.com/office/powerpoint/2010/main" val="1449843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818D25-F9F0-6E43-9906-4FDAFD99D1F5}" type="slidenum">
              <a:rPr lang="en-US" smtClean="0"/>
              <a:t>62</a:t>
            </a:fld>
            <a:endParaRPr lang="en-US"/>
          </a:p>
        </p:txBody>
      </p:sp>
    </p:spTree>
    <p:extLst>
      <p:ext uri="{BB962C8B-B14F-4D97-AF65-F5344CB8AC3E}">
        <p14:creationId xmlns:p14="http://schemas.microsoft.com/office/powerpoint/2010/main" val="4255394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63</a:t>
            </a:fld>
            <a:endParaRPr lang="en-US"/>
          </a:p>
        </p:txBody>
      </p:sp>
    </p:spTree>
    <p:extLst>
      <p:ext uri="{BB962C8B-B14F-4D97-AF65-F5344CB8AC3E}">
        <p14:creationId xmlns:p14="http://schemas.microsoft.com/office/powerpoint/2010/main" val="3633954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64</a:t>
            </a:fld>
            <a:endParaRPr lang="en-US"/>
          </a:p>
        </p:txBody>
      </p:sp>
    </p:spTree>
    <p:extLst>
      <p:ext uri="{BB962C8B-B14F-4D97-AF65-F5344CB8AC3E}">
        <p14:creationId xmlns:p14="http://schemas.microsoft.com/office/powerpoint/2010/main" val="3134173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65</a:t>
            </a:fld>
            <a:endParaRPr lang="en-US"/>
          </a:p>
        </p:txBody>
      </p:sp>
    </p:spTree>
    <p:extLst>
      <p:ext uri="{BB962C8B-B14F-4D97-AF65-F5344CB8AC3E}">
        <p14:creationId xmlns:p14="http://schemas.microsoft.com/office/powerpoint/2010/main" val="1482298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66</a:t>
            </a:fld>
            <a:endParaRPr lang="en-US"/>
          </a:p>
        </p:txBody>
      </p:sp>
    </p:spTree>
    <p:extLst>
      <p:ext uri="{BB962C8B-B14F-4D97-AF65-F5344CB8AC3E}">
        <p14:creationId xmlns:p14="http://schemas.microsoft.com/office/powerpoint/2010/main" val="3024480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a:t>
            </a:fld>
            <a:endParaRPr lang="en-US"/>
          </a:p>
        </p:txBody>
      </p:sp>
    </p:spTree>
    <p:extLst>
      <p:ext uri="{BB962C8B-B14F-4D97-AF65-F5344CB8AC3E}">
        <p14:creationId xmlns:p14="http://schemas.microsoft.com/office/powerpoint/2010/main" val="7583739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67</a:t>
            </a:fld>
            <a:endParaRPr lang="en-US"/>
          </a:p>
        </p:txBody>
      </p:sp>
    </p:spTree>
    <p:extLst>
      <p:ext uri="{BB962C8B-B14F-4D97-AF65-F5344CB8AC3E}">
        <p14:creationId xmlns:p14="http://schemas.microsoft.com/office/powerpoint/2010/main" val="1764006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68</a:t>
            </a:fld>
            <a:endParaRPr lang="en-US"/>
          </a:p>
        </p:txBody>
      </p:sp>
    </p:spTree>
    <p:extLst>
      <p:ext uri="{BB962C8B-B14F-4D97-AF65-F5344CB8AC3E}">
        <p14:creationId xmlns:p14="http://schemas.microsoft.com/office/powerpoint/2010/main" val="2443278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69</a:t>
            </a:fld>
            <a:endParaRPr lang="en-US"/>
          </a:p>
        </p:txBody>
      </p:sp>
    </p:spTree>
    <p:extLst>
      <p:ext uri="{BB962C8B-B14F-4D97-AF65-F5344CB8AC3E}">
        <p14:creationId xmlns:p14="http://schemas.microsoft.com/office/powerpoint/2010/main" val="3252055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70</a:t>
            </a:fld>
            <a:endParaRPr lang="en-US"/>
          </a:p>
        </p:txBody>
      </p:sp>
    </p:spTree>
    <p:extLst>
      <p:ext uri="{BB962C8B-B14F-4D97-AF65-F5344CB8AC3E}">
        <p14:creationId xmlns:p14="http://schemas.microsoft.com/office/powerpoint/2010/main" val="2002036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71</a:t>
            </a:fld>
            <a:endParaRPr lang="en-US"/>
          </a:p>
        </p:txBody>
      </p:sp>
    </p:spTree>
    <p:extLst>
      <p:ext uri="{BB962C8B-B14F-4D97-AF65-F5344CB8AC3E}">
        <p14:creationId xmlns:p14="http://schemas.microsoft.com/office/powerpoint/2010/main" val="1910584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72</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11</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12</a:t>
            </a:fld>
            <a:endParaRPr lang="en-US"/>
          </a:p>
        </p:txBody>
      </p:sp>
    </p:spTree>
    <p:extLst>
      <p:ext uri="{BB962C8B-B14F-4D97-AF65-F5344CB8AC3E}">
        <p14:creationId xmlns:p14="http://schemas.microsoft.com/office/powerpoint/2010/main" val="1269814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15</a:t>
            </a:fld>
            <a:endParaRPr lang="en-US"/>
          </a:p>
        </p:txBody>
      </p:sp>
    </p:spTree>
    <p:extLst>
      <p:ext uri="{BB962C8B-B14F-4D97-AF65-F5344CB8AC3E}">
        <p14:creationId xmlns:p14="http://schemas.microsoft.com/office/powerpoint/2010/main" val="299619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16</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17</a:t>
            </a:fld>
            <a:endParaRPr lang="en-US"/>
          </a:p>
        </p:txBody>
      </p:sp>
    </p:spTree>
    <p:extLst>
      <p:ext uri="{BB962C8B-B14F-4D97-AF65-F5344CB8AC3E}">
        <p14:creationId xmlns:p14="http://schemas.microsoft.com/office/powerpoint/2010/main" val="752218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US"/>
          </a:p>
        </p:txBody>
      </p:sp>
      <p:sp>
        <p:nvSpPr>
          <p:cNvPr id="5" name="Footer Placeholder 4"/>
          <p:cNvSpPr>
            <a:spLocks noGrp="1"/>
          </p:cNvSpPr>
          <p:nvPr>
            <p:ph type="ftr" sz="quarter" idx="11"/>
          </p:nvPr>
        </p:nvSpPr>
        <p:spPr>
          <a:xfrm>
            <a:off x="3997904" y="6434750"/>
            <a:ext cx="5011541" cy="501650"/>
          </a:xfrm>
          <a:prstGeom prst="rect">
            <a:avLst/>
          </a:prstGeom>
        </p:spPr>
        <p:txBody>
          <a:bodyPr/>
          <a:lstStyle>
            <a:lvl1pPr>
              <a:defRPr sz="1600" i="1"/>
            </a:lvl1p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18933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0376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900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4484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98621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7679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7756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66318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60210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70608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0019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Slide Number Placeholder 5"/>
          <p:cNvSpPr>
            <a:spLocks noGrp="1"/>
          </p:cNvSpPr>
          <p:nvPr>
            <p:ph type="sldNum" sz="quarter" idx="4"/>
          </p:nvPr>
        </p:nvSpPr>
        <p:spPr>
          <a:xfrm>
            <a:off x="11582400" y="6466111"/>
            <a:ext cx="501696" cy="357579"/>
          </a:xfrm>
          <a:prstGeom prst="rect">
            <a:avLst/>
          </a:prstGeom>
        </p:spPr>
        <p:txBody>
          <a:bodyPr vert="horz" lIns="91440" tIns="45720" rIns="91440" bIns="45720" rtlCol="0" anchor="ctr"/>
          <a:lstStyle>
            <a:lvl1pPr algn="r">
              <a:defRPr sz="1200">
                <a:solidFill>
                  <a:schemeClr val="tx1">
                    <a:tint val="75000"/>
                  </a:schemeClr>
                </a:solidFill>
              </a:defRPr>
            </a:lvl1pPr>
          </a:lstStyle>
          <a:p>
            <a:fld id="{85C893B6-8239-B544-860F-8E6624F3670C}" type="slidenum">
              <a:rPr lang="en-US" smtClean="0"/>
              <a:t>‹#›</a:t>
            </a:fld>
            <a:endParaRPr lang="en-US"/>
          </a:p>
        </p:txBody>
      </p:sp>
      <p:cxnSp>
        <p:nvCxnSpPr>
          <p:cNvPr id="8" name="Straight Connector 7"/>
          <p:cNvCxnSpPr/>
          <p:nvPr userDrawn="1"/>
        </p:nvCxnSpPr>
        <p:spPr>
          <a:xfrm>
            <a:off x="0" y="6466110"/>
            <a:ext cx="12192000"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7760713" y="6503726"/>
            <a:ext cx="3821687" cy="307777"/>
          </a:xfrm>
          <a:prstGeom prst="rect">
            <a:avLst/>
          </a:prstGeom>
          <a:noFill/>
        </p:spPr>
        <p:txBody>
          <a:bodyPr wrap="none" rtlCol="0">
            <a:spAutoFit/>
          </a:bodyPr>
          <a:lstStyle/>
          <a:p>
            <a:r>
              <a:rPr lang="en-US" sz="1400" i="1" dirty="0">
                <a:solidFill>
                  <a:srgbClr val="7030A0"/>
                </a:solidFill>
              </a:rPr>
              <a:t>OR66 – University of Bangor, September 11</a:t>
            </a:r>
            <a:r>
              <a:rPr lang="en-US" sz="1400" i="1" baseline="30000" dirty="0">
                <a:solidFill>
                  <a:srgbClr val="7030A0"/>
                </a:solidFill>
              </a:rPr>
              <a:t>th</a:t>
            </a:r>
            <a:r>
              <a:rPr lang="en-US" sz="1400" i="1" dirty="0">
                <a:solidFill>
                  <a:srgbClr val="7030A0"/>
                </a:solidFill>
              </a:rPr>
              <a:t> 2024</a:t>
            </a:r>
          </a:p>
        </p:txBody>
      </p:sp>
      <p:sp>
        <p:nvSpPr>
          <p:cNvPr id="13" name="TextBox 12">
            <a:extLst>
              <a:ext uri="{FF2B5EF4-FFF2-40B4-BE49-F238E27FC236}">
                <a16:creationId xmlns:a16="http://schemas.microsoft.com/office/drawing/2014/main" id="{5E1C5313-8C82-2E4D-BC85-234997DA0DF0}"/>
              </a:ext>
            </a:extLst>
          </p:cNvPr>
          <p:cNvSpPr txBox="1"/>
          <p:nvPr userDrawn="1"/>
        </p:nvSpPr>
        <p:spPr>
          <a:xfrm>
            <a:off x="1700395" y="6491871"/>
            <a:ext cx="2911438" cy="307777"/>
          </a:xfrm>
          <a:prstGeom prst="rect">
            <a:avLst/>
          </a:prstGeom>
          <a:noFill/>
        </p:spPr>
        <p:txBody>
          <a:bodyPr wrap="none" rtlCol="0">
            <a:spAutoFit/>
          </a:bodyPr>
          <a:lstStyle/>
          <a:p>
            <a:r>
              <a:rPr lang="en-US" sz="1400" i="1" dirty="0">
                <a:solidFill>
                  <a:srgbClr val="7030A0"/>
                </a:solidFill>
              </a:rPr>
              <a:t>Exploring Operations Research with R</a:t>
            </a:r>
          </a:p>
        </p:txBody>
      </p:sp>
      <p:pic>
        <p:nvPicPr>
          <p:cNvPr id="4" name="Picture 3" descr="Shape&#10;&#10;Description automatically generated with medium confidence">
            <a:extLst>
              <a:ext uri="{FF2B5EF4-FFF2-40B4-BE49-F238E27FC236}">
                <a16:creationId xmlns:a16="http://schemas.microsoft.com/office/drawing/2014/main" id="{E90A1E35-728C-329B-769E-8309CB984C88}"/>
              </a:ext>
            </a:extLst>
          </p:cNvPr>
          <p:cNvPicPr>
            <a:picLocks noChangeAspect="1"/>
          </p:cNvPicPr>
          <p:nvPr userDrawn="1"/>
        </p:nvPicPr>
        <p:blipFill>
          <a:blip r:embed="rId13"/>
          <a:stretch>
            <a:fillRect/>
          </a:stretch>
        </p:blipFill>
        <p:spPr>
          <a:xfrm>
            <a:off x="107904" y="6477615"/>
            <a:ext cx="1454546" cy="360000"/>
          </a:xfrm>
          <a:prstGeom prst="rect">
            <a:avLst/>
          </a:prstGeom>
        </p:spPr>
      </p:pic>
    </p:spTree>
    <p:extLst>
      <p:ext uri="{BB962C8B-B14F-4D97-AF65-F5344CB8AC3E}">
        <p14:creationId xmlns:p14="http://schemas.microsoft.com/office/powerpoint/2010/main" val="211101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ducation.rstudio.com/trainers/people/duggan+jim/" TargetMode="External"/><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bc.github.io/rcookbook/" TargetMode="Externa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hyperlink" Target="https://magrittr.tidyverse.org/"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plyr.tidyverse.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dplyr.tidyverse.org/"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MAI Workshop OR66</a:t>
            </a:r>
          </a:p>
        </p:txBody>
      </p:sp>
      <p:sp>
        <p:nvSpPr>
          <p:cNvPr id="5" name="Slide Number Placeholder 4"/>
          <p:cNvSpPr>
            <a:spLocks noGrp="1"/>
          </p:cNvSpPr>
          <p:nvPr>
            <p:ph type="sldNum" sz="quarter" idx="12"/>
          </p:nvPr>
        </p:nvSpPr>
        <p:spPr/>
        <p:txBody>
          <a:bodyPr/>
          <a:lstStyle/>
          <a:p>
            <a:fld id="{85C893B6-8239-B544-860F-8E6624F3670C}" type="slidenum">
              <a:rPr lang="en-US" smtClean="0"/>
              <a:t>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6" name="Picture 5" descr="A black text on a white background&#10;&#10;Description automatically generated with low confidence">
            <a:extLst>
              <a:ext uri="{FF2B5EF4-FFF2-40B4-BE49-F238E27FC236}">
                <a16:creationId xmlns:a16="http://schemas.microsoft.com/office/drawing/2014/main" id="{55C59F6F-B7EF-4F01-7A35-70119A10107A}"/>
              </a:ext>
            </a:extLst>
          </p:cNvPr>
          <p:cNvPicPr>
            <a:picLocks noChangeAspect="1"/>
          </p:cNvPicPr>
          <p:nvPr/>
        </p:nvPicPr>
        <p:blipFill>
          <a:blip r:embed="rId4"/>
          <a:stretch>
            <a:fillRect/>
          </a:stretch>
        </p:blipFill>
        <p:spPr>
          <a:xfrm>
            <a:off x="2837883" y="581455"/>
            <a:ext cx="6200923" cy="2266847"/>
          </a:xfrm>
          <a:prstGeom prst="rect">
            <a:avLst/>
          </a:prstGeom>
        </p:spPr>
      </p:pic>
      <p:pic>
        <p:nvPicPr>
          <p:cNvPr id="4" name="Picture 2">
            <a:extLst>
              <a:ext uri="{FF2B5EF4-FFF2-40B4-BE49-F238E27FC236}">
                <a16:creationId xmlns:a16="http://schemas.microsoft.com/office/drawing/2014/main" id="{1D0E1E36-3B6B-0BF2-FA18-B2A68E7F7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324" y="3798887"/>
            <a:ext cx="1461569" cy="21997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overImage.tiff">
            <a:extLst>
              <a:ext uri="{FF2B5EF4-FFF2-40B4-BE49-F238E27FC236}">
                <a16:creationId xmlns:a16="http://schemas.microsoft.com/office/drawing/2014/main" id="{2FD17706-F572-5F8E-B246-234BD4AD53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591" y="3923414"/>
            <a:ext cx="1364083" cy="2051900"/>
          </a:xfrm>
          <a:prstGeom prst="rect">
            <a:avLst/>
          </a:prstGeom>
        </p:spPr>
      </p:pic>
    </p:spTree>
    <p:extLst>
      <p:ext uri="{BB962C8B-B14F-4D97-AF65-F5344CB8AC3E}">
        <p14:creationId xmlns:p14="http://schemas.microsoft.com/office/powerpoint/2010/main" val="280274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BC5C-6215-1E11-43C4-249F17CD65D5}"/>
              </a:ext>
            </a:extLst>
          </p:cNvPr>
          <p:cNvSpPr>
            <a:spLocks noGrp="1"/>
          </p:cNvSpPr>
          <p:nvPr>
            <p:ph type="title"/>
          </p:nvPr>
        </p:nvSpPr>
        <p:spPr/>
        <p:txBody>
          <a:bodyPr/>
          <a:lstStyle/>
          <a:p>
            <a:r>
              <a:rPr lang="en-US" dirty="0"/>
              <a:t>A quick check… the ggplot2 </a:t>
            </a:r>
            <a:r>
              <a:rPr lang="en-US" b="1" dirty="0">
                <a:solidFill>
                  <a:srgbClr val="0432FF"/>
                </a:solidFill>
              </a:rPr>
              <a:t>mpg</a:t>
            </a:r>
            <a:r>
              <a:rPr lang="en-US" dirty="0"/>
              <a:t> dataset</a:t>
            </a:r>
          </a:p>
        </p:txBody>
      </p:sp>
      <p:sp>
        <p:nvSpPr>
          <p:cNvPr id="3" name="Slide Number Placeholder 2">
            <a:extLst>
              <a:ext uri="{FF2B5EF4-FFF2-40B4-BE49-F238E27FC236}">
                <a16:creationId xmlns:a16="http://schemas.microsoft.com/office/drawing/2014/main" id="{788923DF-2FB1-0960-C76B-A0391876E9CA}"/>
              </a:ext>
            </a:extLst>
          </p:cNvPr>
          <p:cNvSpPr>
            <a:spLocks noGrp="1"/>
          </p:cNvSpPr>
          <p:nvPr>
            <p:ph type="sldNum" sz="quarter" idx="12"/>
          </p:nvPr>
        </p:nvSpPr>
        <p:spPr/>
        <p:txBody>
          <a:bodyPr/>
          <a:lstStyle/>
          <a:p>
            <a:fld id="{85C893B6-8239-B544-860F-8E6624F3670C}" type="slidenum">
              <a:rPr lang="en-US" smtClean="0"/>
              <a:t>10</a:t>
            </a:fld>
            <a:endParaRPr lang="en-US"/>
          </a:p>
        </p:txBody>
      </p:sp>
      <p:pic>
        <p:nvPicPr>
          <p:cNvPr id="5" name="Picture 4" descr="A screenshot of a computer&#10;&#10;Description automatically generated">
            <a:extLst>
              <a:ext uri="{FF2B5EF4-FFF2-40B4-BE49-F238E27FC236}">
                <a16:creationId xmlns:a16="http://schemas.microsoft.com/office/drawing/2014/main" id="{FD28703E-AD45-336E-9AFB-4329AD42B56F}"/>
              </a:ext>
            </a:extLst>
          </p:cNvPr>
          <p:cNvPicPr>
            <a:picLocks noChangeAspect="1"/>
          </p:cNvPicPr>
          <p:nvPr/>
        </p:nvPicPr>
        <p:blipFill>
          <a:blip r:embed="rId2"/>
          <a:stretch>
            <a:fillRect/>
          </a:stretch>
        </p:blipFill>
        <p:spPr>
          <a:xfrm>
            <a:off x="1150297" y="1417638"/>
            <a:ext cx="9708453" cy="4949747"/>
          </a:xfrm>
          <a:prstGeom prst="rect">
            <a:avLst/>
          </a:prstGeom>
        </p:spPr>
      </p:pic>
    </p:spTree>
    <p:extLst>
      <p:ext uri="{BB962C8B-B14F-4D97-AF65-F5344CB8AC3E}">
        <p14:creationId xmlns:p14="http://schemas.microsoft.com/office/powerpoint/2010/main" val="2565146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D37B7-50AC-9373-52F9-34CABEE94A72}"/>
              </a:ext>
            </a:extLst>
          </p:cNvPr>
          <p:cNvSpPr>
            <a:spLocks noGrp="1"/>
          </p:cNvSpPr>
          <p:nvPr>
            <p:ph type="sldNum" sz="quarter" idx="12"/>
          </p:nvPr>
        </p:nvSpPr>
        <p:spPr/>
        <p:txBody>
          <a:bodyPr/>
          <a:lstStyle/>
          <a:p>
            <a:fld id="{85C893B6-8239-B544-860F-8E6624F3670C}" type="slidenum">
              <a:rPr lang="en-US" smtClean="0"/>
              <a:t>100</a:t>
            </a:fld>
            <a:endParaRPr lang="en-US"/>
          </a:p>
        </p:txBody>
      </p:sp>
      <p:pic>
        <p:nvPicPr>
          <p:cNvPr id="3" name="Picture 2" descr="A table of mathematical equations&#10;&#10;Description automatically generated">
            <a:extLst>
              <a:ext uri="{FF2B5EF4-FFF2-40B4-BE49-F238E27FC236}">
                <a16:creationId xmlns:a16="http://schemas.microsoft.com/office/drawing/2014/main" id="{88EED4E1-3439-527D-0A99-623E42F5EBF5}"/>
              </a:ext>
            </a:extLst>
          </p:cNvPr>
          <p:cNvPicPr>
            <a:picLocks noChangeAspect="1"/>
          </p:cNvPicPr>
          <p:nvPr/>
        </p:nvPicPr>
        <p:blipFill>
          <a:blip r:embed="rId2"/>
          <a:stretch>
            <a:fillRect/>
          </a:stretch>
        </p:blipFill>
        <p:spPr>
          <a:xfrm>
            <a:off x="1162050" y="660399"/>
            <a:ext cx="9613436" cy="5394411"/>
          </a:xfrm>
          <a:prstGeom prst="rect">
            <a:avLst/>
          </a:prstGeom>
        </p:spPr>
      </p:pic>
    </p:spTree>
    <p:extLst>
      <p:ext uri="{BB962C8B-B14F-4D97-AF65-F5344CB8AC3E}">
        <p14:creationId xmlns:p14="http://schemas.microsoft.com/office/powerpoint/2010/main" val="36781241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CFD8D7-410F-ED55-2EC9-C812942732EA}"/>
              </a:ext>
            </a:extLst>
          </p:cNvPr>
          <p:cNvSpPr>
            <a:spLocks noGrp="1"/>
          </p:cNvSpPr>
          <p:nvPr>
            <p:ph type="sldNum" sz="quarter" idx="12"/>
          </p:nvPr>
        </p:nvSpPr>
        <p:spPr/>
        <p:txBody>
          <a:bodyPr/>
          <a:lstStyle/>
          <a:p>
            <a:fld id="{85C893B6-8239-B544-860F-8E6624F3670C}" type="slidenum">
              <a:rPr lang="en-US" smtClean="0"/>
              <a:t>101</a:t>
            </a:fld>
            <a:endParaRPr lang="en-US"/>
          </a:p>
        </p:txBody>
      </p:sp>
      <p:pic>
        <p:nvPicPr>
          <p:cNvPr id="4" name="Picture 3" descr="A screenshot of a computer&#10;&#10;Description automatically generated">
            <a:extLst>
              <a:ext uri="{FF2B5EF4-FFF2-40B4-BE49-F238E27FC236}">
                <a16:creationId xmlns:a16="http://schemas.microsoft.com/office/drawing/2014/main" id="{BEE2FF99-00EB-4CE3-54C1-BDFC7D6AB61F}"/>
              </a:ext>
            </a:extLst>
          </p:cNvPr>
          <p:cNvPicPr>
            <a:picLocks noChangeAspect="1"/>
          </p:cNvPicPr>
          <p:nvPr/>
        </p:nvPicPr>
        <p:blipFill rotWithShape="1">
          <a:blip r:embed="rId2"/>
          <a:srcRect r="34499"/>
          <a:stretch/>
        </p:blipFill>
        <p:spPr>
          <a:xfrm>
            <a:off x="506628" y="1233837"/>
            <a:ext cx="5090984" cy="331962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0270DB1-1A2D-4E52-B578-CD641F4AF0D6}"/>
              </a:ext>
            </a:extLst>
          </p:cNvPr>
          <p:cNvPicPr>
            <a:picLocks noChangeAspect="1"/>
          </p:cNvPicPr>
          <p:nvPr/>
        </p:nvPicPr>
        <p:blipFill rotWithShape="1">
          <a:blip r:embed="rId3"/>
          <a:srcRect r="26550"/>
          <a:stretch/>
        </p:blipFill>
        <p:spPr>
          <a:xfrm>
            <a:off x="6124427" y="580621"/>
            <a:ext cx="5708821" cy="4932331"/>
          </a:xfrm>
          <a:prstGeom prst="rect">
            <a:avLst/>
          </a:prstGeom>
        </p:spPr>
      </p:pic>
    </p:spTree>
    <p:extLst>
      <p:ext uri="{BB962C8B-B14F-4D97-AF65-F5344CB8AC3E}">
        <p14:creationId xmlns:p14="http://schemas.microsoft.com/office/powerpoint/2010/main" val="2741105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5C262B-224A-CE08-C944-48C78D17E500}"/>
              </a:ext>
            </a:extLst>
          </p:cNvPr>
          <p:cNvSpPr>
            <a:spLocks noGrp="1"/>
          </p:cNvSpPr>
          <p:nvPr>
            <p:ph type="sldNum" sz="quarter" idx="12"/>
          </p:nvPr>
        </p:nvSpPr>
        <p:spPr/>
        <p:txBody>
          <a:bodyPr/>
          <a:lstStyle/>
          <a:p>
            <a:fld id="{85C893B6-8239-B544-860F-8E6624F3670C}" type="slidenum">
              <a:rPr lang="en-US" smtClean="0"/>
              <a:t>102</a:t>
            </a:fld>
            <a:endParaRPr lang="en-US"/>
          </a:p>
        </p:txBody>
      </p:sp>
      <p:pic>
        <p:nvPicPr>
          <p:cNvPr id="3" name="Picture 2" descr="A diagram of different colors&#10;&#10;Description automatically generated with medium confidence">
            <a:extLst>
              <a:ext uri="{FF2B5EF4-FFF2-40B4-BE49-F238E27FC236}">
                <a16:creationId xmlns:a16="http://schemas.microsoft.com/office/drawing/2014/main" id="{1EBF95A2-8889-BAAE-14EF-DDC8C6950500}"/>
              </a:ext>
            </a:extLst>
          </p:cNvPr>
          <p:cNvPicPr>
            <a:picLocks noChangeAspect="1"/>
          </p:cNvPicPr>
          <p:nvPr/>
        </p:nvPicPr>
        <p:blipFill>
          <a:blip r:embed="rId2"/>
          <a:stretch>
            <a:fillRect/>
          </a:stretch>
        </p:blipFill>
        <p:spPr>
          <a:xfrm>
            <a:off x="1252241" y="407773"/>
            <a:ext cx="9687517" cy="5782962"/>
          </a:xfrm>
          <a:prstGeom prst="rect">
            <a:avLst/>
          </a:prstGeom>
        </p:spPr>
      </p:pic>
    </p:spTree>
    <p:extLst>
      <p:ext uri="{BB962C8B-B14F-4D97-AF65-F5344CB8AC3E}">
        <p14:creationId xmlns:p14="http://schemas.microsoft.com/office/powerpoint/2010/main" val="36467695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C101-346A-8E47-7917-4A541EE4FBFF}"/>
              </a:ext>
            </a:extLst>
          </p:cNvPr>
          <p:cNvSpPr>
            <a:spLocks noGrp="1"/>
          </p:cNvSpPr>
          <p:nvPr>
            <p:ph type="title"/>
          </p:nvPr>
        </p:nvSpPr>
        <p:spPr/>
        <p:txBody>
          <a:bodyPr/>
          <a:lstStyle/>
          <a:p>
            <a:r>
              <a:rPr lang="en-US" dirty="0"/>
              <a:t>Exploring scenarios: </a:t>
            </a:r>
            <a:r>
              <a:rPr lang="en-US" i="1" dirty="0"/>
              <a:t>2 policy levers</a:t>
            </a:r>
          </a:p>
        </p:txBody>
      </p:sp>
      <p:sp>
        <p:nvSpPr>
          <p:cNvPr id="3" name="Slide Number Placeholder 2">
            <a:extLst>
              <a:ext uri="{FF2B5EF4-FFF2-40B4-BE49-F238E27FC236}">
                <a16:creationId xmlns:a16="http://schemas.microsoft.com/office/drawing/2014/main" id="{3E3C63FF-D91F-1D5C-1BAA-FC13D2034FA1}"/>
              </a:ext>
            </a:extLst>
          </p:cNvPr>
          <p:cNvSpPr>
            <a:spLocks noGrp="1"/>
          </p:cNvSpPr>
          <p:nvPr>
            <p:ph type="sldNum" sz="quarter" idx="12"/>
          </p:nvPr>
        </p:nvSpPr>
        <p:spPr/>
        <p:txBody>
          <a:bodyPr/>
          <a:lstStyle/>
          <a:p>
            <a:fld id="{85C893B6-8239-B544-860F-8E6624F3670C}" type="slidenum">
              <a:rPr lang="en-US" smtClean="0"/>
              <a:t>103</a:t>
            </a:fld>
            <a:endParaRPr lang="en-US"/>
          </a:p>
        </p:txBody>
      </p:sp>
      <p:pic>
        <p:nvPicPr>
          <p:cNvPr id="4" name="Picture 3" descr="A close-up of a text&#10;&#10;Description automatically generated">
            <a:extLst>
              <a:ext uri="{FF2B5EF4-FFF2-40B4-BE49-F238E27FC236}">
                <a16:creationId xmlns:a16="http://schemas.microsoft.com/office/drawing/2014/main" id="{67255A2B-D0EB-7B8D-6373-F9DA017CEB5B}"/>
              </a:ext>
            </a:extLst>
          </p:cNvPr>
          <p:cNvPicPr>
            <a:picLocks noChangeAspect="1"/>
          </p:cNvPicPr>
          <p:nvPr/>
        </p:nvPicPr>
        <p:blipFill>
          <a:blip r:embed="rId2"/>
          <a:stretch>
            <a:fillRect/>
          </a:stretch>
        </p:blipFill>
        <p:spPr>
          <a:xfrm>
            <a:off x="545787" y="1417638"/>
            <a:ext cx="11100426" cy="4772146"/>
          </a:xfrm>
          <a:prstGeom prst="rect">
            <a:avLst/>
          </a:prstGeom>
        </p:spPr>
      </p:pic>
    </p:spTree>
    <p:extLst>
      <p:ext uri="{BB962C8B-B14F-4D97-AF65-F5344CB8AC3E}">
        <p14:creationId xmlns:p14="http://schemas.microsoft.com/office/powerpoint/2010/main" val="21528442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6FE2B0-3599-1A51-E6C0-5054ED7D3853}"/>
              </a:ext>
            </a:extLst>
          </p:cNvPr>
          <p:cNvSpPr>
            <a:spLocks noGrp="1"/>
          </p:cNvSpPr>
          <p:nvPr>
            <p:ph type="sldNum" sz="quarter" idx="12"/>
          </p:nvPr>
        </p:nvSpPr>
        <p:spPr/>
        <p:txBody>
          <a:bodyPr/>
          <a:lstStyle/>
          <a:p>
            <a:fld id="{85C893B6-8239-B544-860F-8E6624F3670C}" type="slidenum">
              <a:rPr lang="en-US" smtClean="0"/>
              <a:t>104</a:t>
            </a:fld>
            <a:endParaRPr lang="en-US"/>
          </a:p>
        </p:txBody>
      </p:sp>
      <p:pic>
        <p:nvPicPr>
          <p:cNvPr id="3" name="Picture 2" descr="A comparison of a plot&#10;&#10;Description automatically generated with medium confidence">
            <a:extLst>
              <a:ext uri="{FF2B5EF4-FFF2-40B4-BE49-F238E27FC236}">
                <a16:creationId xmlns:a16="http://schemas.microsoft.com/office/drawing/2014/main" id="{9A28B925-E21F-0F50-C273-33EC2990FE3D}"/>
              </a:ext>
            </a:extLst>
          </p:cNvPr>
          <p:cNvPicPr>
            <a:picLocks noChangeAspect="1"/>
          </p:cNvPicPr>
          <p:nvPr/>
        </p:nvPicPr>
        <p:blipFill>
          <a:blip r:embed="rId2"/>
          <a:stretch>
            <a:fillRect/>
          </a:stretch>
        </p:blipFill>
        <p:spPr>
          <a:xfrm>
            <a:off x="6124792" y="1386367"/>
            <a:ext cx="6067211" cy="3560477"/>
          </a:xfrm>
          <a:prstGeom prst="rect">
            <a:avLst/>
          </a:prstGeom>
        </p:spPr>
      </p:pic>
      <p:pic>
        <p:nvPicPr>
          <p:cNvPr id="4" name="Picture 3" descr="A diagram of a diagram&#10;&#10;Description automatically generated">
            <a:extLst>
              <a:ext uri="{FF2B5EF4-FFF2-40B4-BE49-F238E27FC236}">
                <a16:creationId xmlns:a16="http://schemas.microsoft.com/office/drawing/2014/main" id="{558D8CBA-5131-E60B-89F5-76D7325575D8}"/>
              </a:ext>
            </a:extLst>
          </p:cNvPr>
          <p:cNvPicPr>
            <a:picLocks noChangeAspect="1"/>
          </p:cNvPicPr>
          <p:nvPr/>
        </p:nvPicPr>
        <p:blipFill>
          <a:blip r:embed="rId3"/>
          <a:stretch>
            <a:fillRect/>
          </a:stretch>
        </p:blipFill>
        <p:spPr>
          <a:xfrm>
            <a:off x="0" y="1561886"/>
            <a:ext cx="6067210" cy="3928655"/>
          </a:xfrm>
          <a:prstGeom prst="rect">
            <a:avLst/>
          </a:prstGeom>
        </p:spPr>
      </p:pic>
      <p:sp>
        <p:nvSpPr>
          <p:cNvPr id="5" name="Oval 4">
            <a:extLst>
              <a:ext uri="{FF2B5EF4-FFF2-40B4-BE49-F238E27FC236}">
                <a16:creationId xmlns:a16="http://schemas.microsoft.com/office/drawing/2014/main" id="{8CBB001F-72F4-D7C6-B7A8-5FA729B003E0}"/>
              </a:ext>
            </a:extLst>
          </p:cNvPr>
          <p:cNvSpPr/>
          <p:nvPr/>
        </p:nvSpPr>
        <p:spPr>
          <a:xfrm>
            <a:off x="247135" y="5136336"/>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B8CC70F-2C33-CBC7-AB3E-23935CB2AE7E}"/>
              </a:ext>
            </a:extLst>
          </p:cNvPr>
          <p:cNvSpPr/>
          <p:nvPr/>
        </p:nvSpPr>
        <p:spPr>
          <a:xfrm>
            <a:off x="3698789" y="1841200"/>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43C554-36CD-7B7D-0CB0-DD02165F6389}"/>
              </a:ext>
            </a:extLst>
          </p:cNvPr>
          <p:cNvSpPr txBox="1"/>
          <p:nvPr/>
        </p:nvSpPr>
        <p:spPr>
          <a:xfrm>
            <a:off x="3698789" y="1311295"/>
            <a:ext cx="2126801" cy="369332"/>
          </a:xfrm>
          <a:prstGeom prst="rect">
            <a:avLst/>
          </a:prstGeom>
          <a:noFill/>
        </p:spPr>
        <p:txBody>
          <a:bodyPr wrap="none" rtlCol="0">
            <a:spAutoFit/>
          </a:bodyPr>
          <a:lstStyle/>
          <a:p>
            <a:r>
              <a:rPr lang="en-US" i="1" dirty="0"/>
              <a:t>Speed of vaccination</a:t>
            </a:r>
          </a:p>
        </p:txBody>
      </p:sp>
      <p:sp>
        <p:nvSpPr>
          <p:cNvPr id="8" name="TextBox 7">
            <a:extLst>
              <a:ext uri="{FF2B5EF4-FFF2-40B4-BE49-F238E27FC236}">
                <a16:creationId xmlns:a16="http://schemas.microsoft.com/office/drawing/2014/main" id="{5F97EDB5-F39B-658B-82DF-51C930BD55D0}"/>
              </a:ext>
            </a:extLst>
          </p:cNvPr>
          <p:cNvSpPr txBox="1"/>
          <p:nvPr/>
        </p:nvSpPr>
        <p:spPr>
          <a:xfrm>
            <a:off x="387820" y="5741132"/>
            <a:ext cx="2795958" cy="369332"/>
          </a:xfrm>
          <a:prstGeom prst="rect">
            <a:avLst/>
          </a:prstGeom>
          <a:noFill/>
        </p:spPr>
        <p:txBody>
          <a:bodyPr wrap="none" rtlCol="0">
            <a:spAutoFit/>
          </a:bodyPr>
          <a:lstStyle/>
          <a:p>
            <a:r>
              <a:rPr lang="en-US" i="1" dirty="0"/>
              <a:t>Speed of mobility reduction </a:t>
            </a:r>
          </a:p>
        </p:txBody>
      </p:sp>
      <p:sp>
        <p:nvSpPr>
          <p:cNvPr id="9" name="TextBox 8">
            <a:extLst>
              <a:ext uri="{FF2B5EF4-FFF2-40B4-BE49-F238E27FC236}">
                <a16:creationId xmlns:a16="http://schemas.microsoft.com/office/drawing/2014/main" id="{912DAAB0-475B-CC41-CBEF-D44DBCEA5513}"/>
              </a:ext>
            </a:extLst>
          </p:cNvPr>
          <p:cNvSpPr txBox="1"/>
          <p:nvPr/>
        </p:nvSpPr>
        <p:spPr>
          <a:xfrm>
            <a:off x="4762189" y="5556466"/>
            <a:ext cx="3364383" cy="646331"/>
          </a:xfrm>
          <a:prstGeom prst="rect">
            <a:avLst/>
          </a:prstGeom>
          <a:noFill/>
        </p:spPr>
        <p:txBody>
          <a:bodyPr wrap="none" rtlCol="0">
            <a:spAutoFit/>
          </a:bodyPr>
          <a:lstStyle/>
          <a:p>
            <a:pPr algn="ctr"/>
            <a:r>
              <a:rPr lang="en-US" i="1" dirty="0"/>
              <a:t>No vaccination, </a:t>
            </a:r>
          </a:p>
          <a:p>
            <a:pPr algn="ctr"/>
            <a:r>
              <a:rPr lang="en-US" i="1" dirty="0"/>
              <a:t>no change in mobility = Max point</a:t>
            </a:r>
          </a:p>
        </p:txBody>
      </p:sp>
      <p:cxnSp>
        <p:nvCxnSpPr>
          <p:cNvPr id="11" name="Straight Arrow Connector 10">
            <a:extLst>
              <a:ext uri="{FF2B5EF4-FFF2-40B4-BE49-F238E27FC236}">
                <a16:creationId xmlns:a16="http://schemas.microsoft.com/office/drawing/2014/main" id="{5356C790-98D3-C1BE-94FB-8BA2C47C8913}"/>
              </a:ext>
            </a:extLst>
          </p:cNvPr>
          <p:cNvCxnSpPr>
            <a:cxnSpLocks/>
          </p:cNvCxnSpPr>
          <p:nvPr/>
        </p:nvCxnSpPr>
        <p:spPr>
          <a:xfrm flipV="1">
            <a:off x="6264876" y="4522573"/>
            <a:ext cx="568410" cy="9679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79483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0566-DD06-314C-B957-88E250C61B1C}"/>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F1637C6D-8AEB-B94C-9A3B-D4E2E9CE1A84}"/>
              </a:ext>
            </a:extLst>
          </p:cNvPr>
          <p:cNvSpPr>
            <a:spLocks noGrp="1"/>
          </p:cNvSpPr>
          <p:nvPr>
            <p:ph sz="half" idx="1"/>
          </p:nvPr>
        </p:nvSpPr>
        <p:spPr/>
        <p:txBody>
          <a:bodyPr>
            <a:normAutofit fontScale="92500" lnSpcReduction="10000"/>
          </a:bodyPr>
          <a:lstStyle/>
          <a:p>
            <a:r>
              <a:rPr lang="en-IE" b="0" i="0" u="none" strike="noStrike" dirty="0">
                <a:solidFill>
                  <a:srgbClr val="333333"/>
                </a:solidFill>
                <a:effectLst/>
              </a:rPr>
              <a:t>R programming language can be a valuable tool – and way of thinking – which can be successfully applied to the field of operations research (OR). </a:t>
            </a:r>
          </a:p>
          <a:p>
            <a:r>
              <a:rPr lang="en-IE" dirty="0">
                <a:solidFill>
                  <a:srgbClr val="333333"/>
                </a:solidFill>
              </a:rPr>
              <a:t>Core R tools (</a:t>
            </a:r>
            <a:r>
              <a:rPr lang="en-IE" dirty="0" err="1">
                <a:solidFill>
                  <a:srgbClr val="333333"/>
                </a:solidFill>
              </a:rPr>
              <a:t>tidyverse</a:t>
            </a:r>
            <a:r>
              <a:rPr lang="en-IE" dirty="0">
                <a:solidFill>
                  <a:srgbClr val="333333"/>
                </a:solidFill>
              </a:rPr>
              <a:t>)</a:t>
            </a:r>
          </a:p>
          <a:p>
            <a:r>
              <a:rPr lang="en-IE" b="0" i="0" u="none" strike="noStrike" dirty="0">
                <a:solidFill>
                  <a:srgbClr val="333333"/>
                </a:solidFill>
                <a:effectLst/>
              </a:rPr>
              <a:t>Application areas to OR:</a:t>
            </a:r>
          </a:p>
          <a:p>
            <a:pPr lvl="1"/>
            <a:r>
              <a:rPr lang="en-IE" dirty="0">
                <a:solidFill>
                  <a:srgbClr val="333333"/>
                </a:solidFill>
              </a:rPr>
              <a:t>Exploratory Data Analysis</a:t>
            </a:r>
          </a:p>
          <a:p>
            <a:pPr lvl="1"/>
            <a:r>
              <a:rPr lang="en-IE" b="0" i="0" u="none" strike="noStrike" dirty="0">
                <a:solidFill>
                  <a:srgbClr val="333333"/>
                </a:solidFill>
                <a:effectLst/>
              </a:rPr>
              <a:t>Linear Programming</a:t>
            </a:r>
          </a:p>
          <a:p>
            <a:pPr lvl="1"/>
            <a:r>
              <a:rPr lang="en-IE" dirty="0">
                <a:solidFill>
                  <a:srgbClr val="333333"/>
                </a:solidFill>
              </a:rPr>
              <a:t>Agent-Based Simulation</a:t>
            </a:r>
          </a:p>
          <a:p>
            <a:pPr lvl="1"/>
            <a:r>
              <a:rPr lang="en-IE" b="0" i="0" u="none" strike="noStrike" dirty="0">
                <a:solidFill>
                  <a:srgbClr val="333333"/>
                </a:solidFill>
                <a:effectLst/>
              </a:rPr>
              <a:t>System Dynamics</a:t>
            </a:r>
          </a:p>
        </p:txBody>
      </p:sp>
      <p:sp>
        <p:nvSpPr>
          <p:cNvPr id="4" name="Slide Number Placeholder 3">
            <a:extLst>
              <a:ext uri="{FF2B5EF4-FFF2-40B4-BE49-F238E27FC236}">
                <a16:creationId xmlns:a16="http://schemas.microsoft.com/office/drawing/2014/main" id="{2CAEDB5D-D7E8-3944-B06D-F6F00FB75B7B}"/>
              </a:ext>
            </a:extLst>
          </p:cNvPr>
          <p:cNvSpPr>
            <a:spLocks noGrp="1"/>
          </p:cNvSpPr>
          <p:nvPr>
            <p:ph type="sldNum" sz="quarter" idx="12"/>
          </p:nvPr>
        </p:nvSpPr>
        <p:spPr/>
        <p:txBody>
          <a:bodyPr/>
          <a:lstStyle/>
          <a:p>
            <a:fld id="{85C893B6-8239-B544-860F-8E6624F3670C}" type="slidenum">
              <a:rPr lang="en-US" smtClean="0"/>
              <a:t>105</a:t>
            </a:fld>
            <a:endParaRPr lang="en-US"/>
          </a:p>
        </p:txBody>
      </p:sp>
      <p:pic>
        <p:nvPicPr>
          <p:cNvPr id="5" name="Picture 4" descr="A book cover with a black background&#10;&#10;Description automatically generated">
            <a:extLst>
              <a:ext uri="{FF2B5EF4-FFF2-40B4-BE49-F238E27FC236}">
                <a16:creationId xmlns:a16="http://schemas.microsoft.com/office/drawing/2014/main" id="{EE027BA2-868C-F5CA-E430-C2787D9C37F7}"/>
              </a:ext>
            </a:extLst>
          </p:cNvPr>
          <p:cNvPicPr>
            <a:picLocks noChangeAspect="1"/>
          </p:cNvPicPr>
          <p:nvPr/>
        </p:nvPicPr>
        <p:blipFill>
          <a:blip r:embed="rId2"/>
          <a:stretch>
            <a:fillRect/>
          </a:stretch>
        </p:blipFill>
        <p:spPr>
          <a:xfrm>
            <a:off x="7899040" y="1600201"/>
            <a:ext cx="2801519" cy="4220736"/>
          </a:xfrm>
          <a:prstGeom prst="rect">
            <a:avLst/>
          </a:prstGeom>
        </p:spPr>
      </p:pic>
    </p:spTree>
    <p:extLst>
      <p:ext uri="{BB962C8B-B14F-4D97-AF65-F5344CB8AC3E}">
        <p14:creationId xmlns:p14="http://schemas.microsoft.com/office/powerpoint/2010/main" val="288379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590803"/>
            <a:ext cx="10363200" cy="1470025"/>
          </a:xfrm>
        </p:spPr>
        <p:txBody>
          <a:bodyPr>
            <a:normAutofit/>
          </a:bodyPr>
          <a:lstStyle/>
          <a:p>
            <a:r>
              <a:rPr lang="en-US" dirty="0">
                <a:solidFill>
                  <a:srgbClr val="0432FF"/>
                </a:solidFill>
              </a:rPr>
              <a:t>02 – Data storage with the data frame/</a:t>
            </a:r>
            <a:r>
              <a:rPr lang="en-US" dirty="0" err="1">
                <a:solidFill>
                  <a:srgbClr val="0432FF"/>
                </a:solidFill>
              </a:rPr>
              <a:t>tibble</a:t>
            </a:r>
            <a:endParaRPr lang="en-US" dirty="0">
              <a:solidFill>
                <a:srgbClr val="0432FF"/>
              </a:solidFill>
            </a:endParaRPr>
          </a:p>
        </p:txBody>
      </p:sp>
      <p:sp>
        <p:nvSpPr>
          <p:cNvPr id="5" name="Slide Number Placeholder 4"/>
          <p:cNvSpPr>
            <a:spLocks noGrp="1"/>
          </p:cNvSpPr>
          <p:nvPr>
            <p:ph type="sldNum" sz="quarter" idx="12"/>
          </p:nvPr>
        </p:nvSpPr>
        <p:spPr/>
        <p:txBody>
          <a:bodyPr/>
          <a:lstStyle/>
          <a:p>
            <a:fld id="{85C893B6-8239-B544-860F-8E6624F3670C}" type="slidenum">
              <a:rPr lang="en-US" smtClean="0"/>
              <a:t>11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119787" y="548439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4" name="Picture 3" descr="A picture containing text, font, screenshot, white&#10;&#10;Description automatically generated">
            <a:extLst>
              <a:ext uri="{FF2B5EF4-FFF2-40B4-BE49-F238E27FC236}">
                <a16:creationId xmlns:a16="http://schemas.microsoft.com/office/drawing/2014/main" id="{575BF0C7-3EA0-523D-2F68-FCDEEEA9F408}"/>
              </a:ext>
            </a:extLst>
          </p:cNvPr>
          <p:cNvPicPr>
            <a:picLocks noChangeAspect="1"/>
          </p:cNvPicPr>
          <p:nvPr/>
        </p:nvPicPr>
        <p:blipFill>
          <a:blip r:embed="rId4"/>
          <a:stretch>
            <a:fillRect/>
          </a:stretch>
        </p:blipFill>
        <p:spPr>
          <a:xfrm>
            <a:off x="2420813" y="783652"/>
            <a:ext cx="7499807" cy="2303512"/>
          </a:xfrm>
          <a:prstGeom prst="rect">
            <a:avLst/>
          </a:prstGeom>
        </p:spPr>
      </p:pic>
    </p:spTree>
    <p:extLst>
      <p:ext uri="{BB962C8B-B14F-4D97-AF65-F5344CB8AC3E}">
        <p14:creationId xmlns:p14="http://schemas.microsoft.com/office/powerpoint/2010/main" val="223775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FF"/>
                </a:solidFill>
              </a:rPr>
              <a:t>Data Frames/Tibbles</a:t>
            </a:r>
          </a:p>
        </p:txBody>
      </p:sp>
      <p:sp>
        <p:nvSpPr>
          <p:cNvPr id="3" name="Content Placeholder 2"/>
          <p:cNvSpPr>
            <a:spLocks noGrp="1"/>
          </p:cNvSpPr>
          <p:nvPr>
            <p:ph sz="half" idx="1"/>
          </p:nvPr>
        </p:nvSpPr>
        <p:spPr>
          <a:xfrm>
            <a:off x="609600" y="1600201"/>
            <a:ext cx="3208638" cy="4525963"/>
          </a:xfrm>
        </p:spPr>
        <p:txBody>
          <a:bodyPr>
            <a:normAutofit/>
          </a:bodyPr>
          <a:lstStyle/>
          <a:p>
            <a:r>
              <a:rPr lang="en-US" dirty="0"/>
              <a:t>The most common way of storing data in R</a:t>
            </a:r>
          </a:p>
          <a:p>
            <a:r>
              <a:rPr lang="en-US" dirty="0"/>
              <a:t>A two-dimensional structure, with rows (observations) and columns (variables)</a:t>
            </a:r>
          </a:p>
        </p:txBody>
      </p:sp>
      <p:sp>
        <p:nvSpPr>
          <p:cNvPr id="4" name="Slide Number Placeholder 3"/>
          <p:cNvSpPr>
            <a:spLocks noGrp="1"/>
          </p:cNvSpPr>
          <p:nvPr>
            <p:ph type="sldNum" sz="quarter" idx="12"/>
          </p:nvPr>
        </p:nvSpPr>
        <p:spPr/>
        <p:txBody>
          <a:bodyPr/>
          <a:lstStyle/>
          <a:p>
            <a:fld id="{85C893B6-8239-B544-860F-8E6624F3670C}" type="slidenum">
              <a:rPr lang="en-US" smtClean="0"/>
              <a:t>12</a:t>
            </a:fld>
            <a:endParaRPr lang="en-US"/>
          </a:p>
        </p:txBody>
      </p:sp>
      <p:pic>
        <p:nvPicPr>
          <p:cNvPr id="6" name="Picture 5" descr="A screenshot of a computer program&#10;&#10;Description automatically generated">
            <a:extLst>
              <a:ext uri="{FF2B5EF4-FFF2-40B4-BE49-F238E27FC236}">
                <a16:creationId xmlns:a16="http://schemas.microsoft.com/office/drawing/2014/main" id="{DAA6035C-AA8A-F841-9E9D-A6B2C736DD38}"/>
              </a:ext>
            </a:extLst>
          </p:cNvPr>
          <p:cNvPicPr>
            <a:picLocks noChangeAspect="1"/>
          </p:cNvPicPr>
          <p:nvPr/>
        </p:nvPicPr>
        <p:blipFill>
          <a:blip r:embed="rId3"/>
          <a:stretch>
            <a:fillRect/>
          </a:stretch>
        </p:blipFill>
        <p:spPr>
          <a:xfrm>
            <a:off x="4209020" y="1515012"/>
            <a:ext cx="7772400" cy="4696339"/>
          </a:xfrm>
          <a:prstGeom prst="rect">
            <a:avLst/>
          </a:prstGeom>
        </p:spPr>
      </p:pic>
    </p:spTree>
    <p:extLst>
      <p:ext uri="{BB962C8B-B14F-4D97-AF65-F5344CB8AC3E}">
        <p14:creationId xmlns:p14="http://schemas.microsoft.com/office/powerpoint/2010/main" val="374512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5A301-C365-1112-F9FF-A18E528C927C}"/>
              </a:ext>
            </a:extLst>
          </p:cNvPr>
          <p:cNvSpPr>
            <a:spLocks noGrp="1"/>
          </p:cNvSpPr>
          <p:nvPr>
            <p:ph type="title"/>
          </p:nvPr>
        </p:nvSpPr>
        <p:spPr/>
        <p:txBody>
          <a:bodyPr>
            <a:normAutofit fontScale="90000"/>
          </a:bodyPr>
          <a:lstStyle/>
          <a:p>
            <a:r>
              <a:rPr lang="en-US" dirty="0"/>
              <a:t>In the computer’s memory, just like a spreadsheet</a:t>
            </a:r>
          </a:p>
        </p:txBody>
      </p:sp>
      <p:sp>
        <p:nvSpPr>
          <p:cNvPr id="3" name="Slide Number Placeholder 2">
            <a:extLst>
              <a:ext uri="{FF2B5EF4-FFF2-40B4-BE49-F238E27FC236}">
                <a16:creationId xmlns:a16="http://schemas.microsoft.com/office/drawing/2014/main" id="{A0C92B49-BD14-5FA8-4DC4-F506CB0888A3}"/>
              </a:ext>
            </a:extLst>
          </p:cNvPr>
          <p:cNvSpPr>
            <a:spLocks noGrp="1"/>
          </p:cNvSpPr>
          <p:nvPr>
            <p:ph type="sldNum" sz="quarter" idx="12"/>
          </p:nvPr>
        </p:nvSpPr>
        <p:spPr/>
        <p:txBody>
          <a:bodyPr/>
          <a:lstStyle/>
          <a:p>
            <a:fld id="{85C893B6-8239-B544-860F-8E6624F3670C}" type="slidenum">
              <a:rPr lang="en-US" smtClean="0"/>
              <a:t>13</a:t>
            </a:fld>
            <a:endParaRPr lang="en-US"/>
          </a:p>
        </p:txBody>
      </p:sp>
      <p:pic>
        <p:nvPicPr>
          <p:cNvPr id="5" name="Picture 4" descr="A screenshot of a computer&#10;&#10;Description automatically generated">
            <a:extLst>
              <a:ext uri="{FF2B5EF4-FFF2-40B4-BE49-F238E27FC236}">
                <a16:creationId xmlns:a16="http://schemas.microsoft.com/office/drawing/2014/main" id="{B0A658EB-FCBF-4909-20B9-04A1609C2442}"/>
              </a:ext>
            </a:extLst>
          </p:cNvPr>
          <p:cNvPicPr>
            <a:picLocks noChangeAspect="1"/>
          </p:cNvPicPr>
          <p:nvPr/>
        </p:nvPicPr>
        <p:blipFill>
          <a:blip r:embed="rId2"/>
          <a:stretch>
            <a:fillRect/>
          </a:stretch>
        </p:blipFill>
        <p:spPr>
          <a:xfrm>
            <a:off x="2870369" y="1417638"/>
            <a:ext cx="6451262" cy="4646127"/>
          </a:xfrm>
          <a:prstGeom prst="rect">
            <a:avLst/>
          </a:prstGeom>
        </p:spPr>
      </p:pic>
    </p:spTree>
    <p:extLst>
      <p:ext uri="{BB962C8B-B14F-4D97-AF65-F5344CB8AC3E}">
        <p14:creationId xmlns:p14="http://schemas.microsoft.com/office/powerpoint/2010/main" val="316333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54A2-1757-235A-F987-6EB5F4898252}"/>
              </a:ext>
            </a:extLst>
          </p:cNvPr>
          <p:cNvSpPr>
            <a:spLocks noGrp="1"/>
          </p:cNvSpPr>
          <p:nvPr>
            <p:ph type="title"/>
          </p:nvPr>
        </p:nvSpPr>
        <p:spPr/>
        <p:txBody>
          <a:bodyPr/>
          <a:lstStyle/>
          <a:p>
            <a:r>
              <a:rPr lang="en-US" dirty="0"/>
              <a:t>The </a:t>
            </a:r>
            <a:r>
              <a:rPr lang="en-US" b="1" dirty="0">
                <a:solidFill>
                  <a:srgbClr val="0432FF"/>
                </a:solidFill>
              </a:rPr>
              <a:t>summary() </a:t>
            </a:r>
            <a:r>
              <a:rPr lang="en-US" dirty="0"/>
              <a:t>function</a:t>
            </a:r>
          </a:p>
        </p:txBody>
      </p:sp>
      <p:sp>
        <p:nvSpPr>
          <p:cNvPr id="3" name="Slide Number Placeholder 2">
            <a:extLst>
              <a:ext uri="{FF2B5EF4-FFF2-40B4-BE49-F238E27FC236}">
                <a16:creationId xmlns:a16="http://schemas.microsoft.com/office/drawing/2014/main" id="{F6707CE5-E5B1-FE84-7A8D-B61726D856DE}"/>
              </a:ext>
            </a:extLst>
          </p:cNvPr>
          <p:cNvSpPr>
            <a:spLocks noGrp="1"/>
          </p:cNvSpPr>
          <p:nvPr>
            <p:ph type="sldNum" sz="quarter" idx="12"/>
          </p:nvPr>
        </p:nvSpPr>
        <p:spPr/>
        <p:txBody>
          <a:bodyPr/>
          <a:lstStyle/>
          <a:p>
            <a:fld id="{85C893B6-8239-B544-860F-8E6624F3670C}" type="slidenum">
              <a:rPr lang="en-US" smtClean="0"/>
              <a:t>14</a:t>
            </a:fld>
            <a:endParaRPr lang="en-US"/>
          </a:p>
        </p:txBody>
      </p:sp>
      <p:pic>
        <p:nvPicPr>
          <p:cNvPr id="7" name="Picture 6" descr="A screenshot of a computer screen&#10;&#10;Description automatically generated">
            <a:extLst>
              <a:ext uri="{FF2B5EF4-FFF2-40B4-BE49-F238E27FC236}">
                <a16:creationId xmlns:a16="http://schemas.microsoft.com/office/drawing/2014/main" id="{CF07AAB3-2F8C-5B8B-1370-AE23C452F7DE}"/>
              </a:ext>
            </a:extLst>
          </p:cNvPr>
          <p:cNvPicPr>
            <a:picLocks noChangeAspect="1"/>
          </p:cNvPicPr>
          <p:nvPr/>
        </p:nvPicPr>
        <p:blipFill>
          <a:blip r:embed="rId2"/>
          <a:stretch>
            <a:fillRect/>
          </a:stretch>
        </p:blipFill>
        <p:spPr>
          <a:xfrm>
            <a:off x="148796" y="1588358"/>
            <a:ext cx="11574090" cy="4033966"/>
          </a:xfrm>
          <a:prstGeom prst="rect">
            <a:avLst/>
          </a:prstGeom>
        </p:spPr>
      </p:pic>
    </p:spTree>
    <p:extLst>
      <p:ext uri="{BB962C8B-B14F-4D97-AF65-F5344CB8AC3E}">
        <p14:creationId xmlns:p14="http://schemas.microsoft.com/office/powerpoint/2010/main" val="3887174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FBA7-E798-F541-91C1-3860A5F2AE5C}"/>
              </a:ext>
            </a:extLst>
          </p:cNvPr>
          <p:cNvSpPr>
            <a:spLocks noGrp="1"/>
          </p:cNvSpPr>
          <p:nvPr>
            <p:ph type="title"/>
          </p:nvPr>
        </p:nvSpPr>
        <p:spPr/>
        <p:txBody>
          <a:bodyPr/>
          <a:lstStyle/>
          <a:p>
            <a:r>
              <a:rPr lang="en-US" b="1">
                <a:solidFill>
                  <a:srgbClr val="00B050"/>
                </a:solidFill>
              </a:rPr>
              <a:t>Challenge 2.1</a:t>
            </a:r>
            <a:endParaRPr lang="en-US" b="1" dirty="0">
              <a:solidFill>
                <a:srgbClr val="00B050"/>
              </a:solidFill>
            </a:endParaRPr>
          </a:p>
        </p:txBody>
      </p:sp>
      <p:sp>
        <p:nvSpPr>
          <p:cNvPr id="3" name="Content Placeholder 2">
            <a:extLst>
              <a:ext uri="{FF2B5EF4-FFF2-40B4-BE49-F238E27FC236}">
                <a16:creationId xmlns:a16="http://schemas.microsoft.com/office/drawing/2014/main" id="{56DDB9A5-9667-4147-A06B-FA910364E95C}"/>
              </a:ext>
            </a:extLst>
          </p:cNvPr>
          <p:cNvSpPr>
            <a:spLocks noGrp="1"/>
          </p:cNvSpPr>
          <p:nvPr>
            <p:ph idx="1"/>
          </p:nvPr>
        </p:nvSpPr>
        <p:spPr/>
        <p:txBody>
          <a:bodyPr/>
          <a:lstStyle/>
          <a:p>
            <a:r>
              <a:rPr lang="en-US" dirty="0"/>
              <a:t>Explore some of the following </a:t>
            </a:r>
            <a:r>
              <a:rPr lang="en-US" dirty="0" err="1"/>
              <a:t>tibbles</a:t>
            </a:r>
            <a:r>
              <a:rPr lang="en-US" dirty="0"/>
              <a:t> in R</a:t>
            </a:r>
          </a:p>
          <a:p>
            <a:pPr lvl="1"/>
            <a:r>
              <a:rPr lang="en-US" dirty="0"/>
              <a:t>mpg (ggplot2)</a:t>
            </a:r>
          </a:p>
          <a:p>
            <a:pPr lvl="1"/>
            <a:r>
              <a:rPr lang="en-US" dirty="0"/>
              <a:t>diamonds (ggplot2)</a:t>
            </a:r>
          </a:p>
          <a:p>
            <a:pPr lvl="1"/>
            <a:r>
              <a:rPr lang="en-US" dirty="0"/>
              <a:t>observations (aimsir17)</a:t>
            </a:r>
          </a:p>
          <a:p>
            <a:pPr lvl="1"/>
            <a:r>
              <a:rPr lang="en-US" dirty="0"/>
              <a:t>eirgrid17 (aimsir17)</a:t>
            </a:r>
          </a:p>
          <a:p>
            <a:pPr lvl="1"/>
            <a:r>
              <a:rPr lang="en-US" dirty="0"/>
              <a:t>stations (aimsir17)</a:t>
            </a:r>
          </a:p>
        </p:txBody>
      </p:sp>
      <p:sp>
        <p:nvSpPr>
          <p:cNvPr id="4" name="Slide Number Placeholder 3">
            <a:extLst>
              <a:ext uri="{FF2B5EF4-FFF2-40B4-BE49-F238E27FC236}">
                <a16:creationId xmlns:a16="http://schemas.microsoft.com/office/drawing/2014/main" id="{39AF14A5-2F03-CA48-968A-BC05D9BD24F0}"/>
              </a:ext>
            </a:extLst>
          </p:cNvPr>
          <p:cNvSpPr>
            <a:spLocks noGrp="1"/>
          </p:cNvSpPr>
          <p:nvPr>
            <p:ph type="sldNum" sz="quarter" idx="12"/>
          </p:nvPr>
        </p:nvSpPr>
        <p:spPr/>
        <p:txBody>
          <a:bodyPr/>
          <a:lstStyle/>
          <a:p>
            <a:fld id="{85C893B6-8239-B544-860F-8E6624F3670C}" type="slidenum">
              <a:rPr lang="en-US" smtClean="0"/>
              <a:t>15</a:t>
            </a:fld>
            <a:endParaRPr lang="en-US"/>
          </a:p>
        </p:txBody>
      </p:sp>
    </p:spTree>
    <p:extLst>
      <p:ext uri="{BB962C8B-B14F-4D97-AF65-F5344CB8AC3E}">
        <p14:creationId xmlns:p14="http://schemas.microsoft.com/office/powerpoint/2010/main" val="933432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03 – </a:t>
            </a:r>
            <a:r>
              <a:rPr lang="en-US" dirty="0" err="1">
                <a:solidFill>
                  <a:srgbClr val="0432FF"/>
                </a:solidFill>
              </a:rPr>
              <a:t>Visualisation</a:t>
            </a:r>
            <a:r>
              <a:rPr lang="en-US" dirty="0">
                <a:solidFill>
                  <a:srgbClr val="0432FF"/>
                </a:solidFill>
              </a:rPr>
              <a:t> with ggplot2</a:t>
            </a:r>
          </a:p>
        </p:txBody>
      </p:sp>
      <p:sp>
        <p:nvSpPr>
          <p:cNvPr id="5" name="Slide Number Placeholder 4"/>
          <p:cNvSpPr>
            <a:spLocks noGrp="1"/>
          </p:cNvSpPr>
          <p:nvPr>
            <p:ph type="sldNum" sz="quarter" idx="12"/>
          </p:nvPr>
        </p:nvSpPr>
        <p:spPr/>
        <p:txBody>
          <a:bodyPr/>
          <a:lstStyle/>
          <a:p>
            <a:fld id="{85C893B6-8239-B544-860F-8E6624F3670C}" type="slidenum">
              <a:rPr lang="en-US" smtClean="0"/>
              <a:t>16</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8" name="Picture 7" descr="A picture containing text, font, screenshot, white&#10;&#10;Description automatically generated">
            <a:extLst>
              <a:ext uri="{FF2B5EF4-FFF2-40B4-BE49-F238E27FC236}">
                <a16:creationId xmlns:a16="http://schemas.microsoft.com/office/drawing/2014/main" id="{F3DB422B-A654-1060-2FE9-7CC567396721}"/>
              </a:ext>
            </a:extLst>
          </p:cNvPr>
          <p:cNvPicPr>
            <a:picLocks noChangeAspect="1"/>
          </p:cNvPicPr>
          <p:nvPr/>
        </p:nvPicPr>
        <p:blipFill>
          <a:blip r:embed="rId4"/>
          <a:stretch>
            <a:fillRect/>
          </a:stretch>
        </p:blipFill>
        <p:spPr>
          <a:xfrm>
            <a:off x="2878835" y="445012"/>
            <a:ext cx="6931716" cy="1840987"/>
          </a:xfrm>
          <a:prstGeom prst="rect">
            <a:avLst/>
          </a:prstGeom>
        </p:spPr>
      </p:pic>
    </p:spTree>
    <p:extLst>
      <p:ext uri="{BB962C8B-B14F-4D97-AF65-F5344CB8AC3E}">
        <p14:creationId xmlns:p14="http://schemas.microsoft.com/office/powerpoint/2010/main" val="835537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a:t>
            </a:r>
          </a:p>
        </p:txBody>
      </p:sp>
      <p:sp>
        <p:nvSpPr>
          <p:cNvPr id="6" name="Content Placeholder 5"/>
          <p:cNvSpPr>
            <a:spLocks noGrp="1"/>
          </p:cNvSpPr>
          <p:nvPr>
            <p:ph idx="1"/>
          </p:nvPr>
        </p:nvSpPr>
        <p:spPr>
          <a:xfrm>
            <a:off x="858644" y="1504790"/>
            <a:ext cx="9775902" cy="1624723"/>
          </a:xfrm>
        </p:spPr>
        <p:txBody>
          <a:bodyPr>
            <a:normAutofit fontScale="92500"/>
          </a:bodyPr>
          <a:lstStyle/>
          <a:p>
            <a:pPr marL="0" indent="0" algn="just">
              <a:buNone/>
            </a:pPr>
            <a:r>
              <a:rPr lang="en-US" dirty="0">
                <a:solidFill>
                  <a:srgbClr val="0000FF"/>
                </a:solidFill>
              </a:rPr>
              <a:t>“Data exploration is the art of looking at your data, rapidly generating hypotheses, quickly testing them, then repeating again and again and again.” (Wickham and </a:t>
            </a:r>
            <a:r>
              <a:rPr lang="en-US" dirty="0" err="1">
                <a:solidFill>
                  <a:srgbClr val="0000FF"/>
                </a:solidFill>
              </a:rPr>
              <a:t>Grolemund</a:t>
            </a:r>
            <a:r>
              <a:rPr lang="en-US" dirty="0">
                <a:solidFill>
                  <a:srgbClr val="0000FF"/>
                </a:solidFill>
              </a:rPr>
              <a:t> 2017).</a:t>
            </a:r>
          </a:p>
        </p:txBody>
      </p:sp>
      <p:sp>
        <p:nvSpPr>
          <p:cNvPr id="5" name="Slide Number Placeholder 4"/>
          <p:cNvSpPr>
            <a:spLocks noGrp="1"/>
          </p:cNvSpPr>
          <p:nvPr>
            <p:ph type="sldNum" sz="quarter" idx="12"/>
          </p:nvPr>
        </p:nvSpPr>
        <p:spPr/>
        <p:txBody>
          <a:bodyPr/>
          <a:lstStyle/>
          <a:p>
            <a:fld id="{85C893B6-8239-B544-860F-8E6624F3670C}" type="slidenum">
              <a:rPr lang="en-US" smtClean="0"/>
              <a:t>17</a:t>
            </a:fld>
            <a:endParaRPr lang="en-US"/>
          </a:p>
        </p:txBody>
      </p:sp>
      <p:pic>
        <p:nvPicPr>
          <p:cNvPr id="7" name="Picture 6" descr="data-science-explo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1" y="3428122"/>
            <a:ext cx="8082217" cy="2970254"/>
          </a:xfrm>
          <a:prstGeom prst="rect">
            <a:avLst/>
          </a:prstGeom>
        </p:spPr>
      </p:pic>
    </p:spTree>
    <p:extLst>
      <p:ext uri="{BB962C8B-B14F-4D97-AF65-F5344CB8AC3E}">
        <p14:creationId xmlns:p14="http://schemas.microsoft.com/office/powerpoint/2010/main" val="233797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382A-3AB4-FEEF-F12F-AF56C1AC868E}"/>
              </a:ext>
            </a:extLst>
          </p:cNvPr>
          <p:cNvSpPr>
            <a:spLocks noGrp="1"/>
          </p:cNvSpPr>
          <p:nvPr>
            <p:ph type="title"/>
          </p:nvPr>
        </p:nvSpPr>
        <p:spPr/>
        <p:txBody>
          <a:bodyPr/>
          <a:lstStyle/>
          <a:p>
            <a:pPr algn="l"/>
            <a:r>
              <a:rPr lang="en-US" dirty="0"/>
              <a:t>ggplot2</a:t>
            </a:r>
          </a:p>
        </p:txBody>
      </p:sp>
      <p:sp>
        <p:nvSpPr>
          <p:cNvPr id="3" name="Content Placeholder 2">
            <a:extLst>
              <a:ext uri="{FF2B5EF4-FFF2-40B4-BE49-F238E27FC236}">
                <a16:creationId xmlns:a16="http://schemas.microsoft.com/office/drawing/2014/main" id="{D299940F-999A-FE1F-31DC-F1BC52FEA7AB}"/>
              </a:ext>
            </a:extLst>
          </p:cNvPr>
          <p:cNvSpPr>
            <a:spLocks noGrp="1"/>
          </p:cNvSpPr>
          <p:nvPr>
            <p:ph sz="half" idx="1"/>
          </p:nvPr>
        </p:nvSpPr>
        <p:spPr/>
        <p:txBody>
          <a:bodyPr>
            <a:normAutofit fontScale="92500" lnSpcReduction="10000"/>
          </a:bodyPr>
          <a:lstStyle/>
          <a:p>
            <a:r>
              <a:rPr lang="en-US" dirty="0"/>
              <a:t>Layered grammar of graphics, enables us to concisely describe the components of a graphic.</a:t>
            </a:r>
          </a:p>
          <a:p>
            <a:r>
              <a:rPr lang="en-US" dirty="0"/>
              <a:t>Benefits:</a:t>
            </a:r>
          </a:p>
          <a:p>
            <a:pPr lvl="1"/>
            <a:r>
              <a:rPr lang="en-US" dirty="0"/>
              <a:t>plots can be designed in a layered manner (+ operator)</a:t>
            </a:r>
          </a:p>
          <a:p>
            <a:pPr lvl="1"/>
            <a:r>
              <a:rPr lang="en-US" dirty="0"/>
              <a:t>a wide range of plots can be generated to support decision analysis, including scatterplots, histograms and time series charts </a:t>
            </a:r>
          </a:p>
          <a:p>
            <a:pPr lvl="1"/>
            <a:r>
              <a:rPr lang="en-US" dirty="0"/>
              <a:t>charts can be developed rapidly, and this support an iterative process of decision support </a:t>
            </a:r>
          </a:p>
          <a:p>
            <a:endParaRPr lang="en-US" dirty="0"/>
          </a:p>
          <a:p>
            <a:endParaRPr lang="en-US" dirty="0"/>
          </a:p>
        </p:txBody>
      </p:sp>
      <p:sp>
        <p:nvSpPr>
          <p:cNvPr id="5" name="Slide Number Placeholder 4">
            <a:extLst>
              <a:ext uri="{FF2B5EF4-FFF2-40B4-BE49-F238E27FC236}">
                <a16:creationId xmlns:a16="http://schemas.microsoft.com/office/drawing/2014/main" id="{75ED9A96-D93A-C999-EA88-C76D2EB51128}"/>
              </a:ext>
            </a:extLst>
          </p:cNvPr>
          <p:cNvSpPr>
            <a:spLocks noGrp="1"/>
          </p:cNvSpPr>
          <p:nvPr>
            <p:ph type="sldNum" sz="quarter" idx="12"/>
          </p:nvPr>
        </p:nvSpPr>
        <p:spPr/>
        <p:txBody>
          <a:bodyPr/>
          <a:lstStyle/>
          <a:p>
            <a:fld id="{85C893B6-8239-B544-860F-8E6624F3670C}" type="slidenum">
              <a:rPr lang="en-US" smtClean="0"/>
              <a:t>18</a:t>
            </a:fld>
            <a:endParaRPr lang="en-US"/>
          </a:p>
        </p:txBody>
      </p:sp>
      <p:pic>
        <p:nvPicPr>
          <p:cNvPr id="1026" name="Picture 2">
            <a:extLst>
              <a:ext uri="{FF2B5EF4-FFF2-40B4-BE49-F238E27FC236}">
                <a16:creationId xmlns:a16="http://schemas.microsoft.com/office/drawing/2014/main" id="{1155072E-28D9-F18C-88D5-CC4907C05F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6534763" y="274638"/>
            <a:ext cx="5430695" cy="5973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08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Visualisation</a:t>
            </a:r>
            <a:r>
              <a:rPr lang="en-US" dirty="0"/>
              <a:t> with </a:t>
            </a:r>
            <a:r>
              <a:rPr lang="en-US" b="1" dirty="0">
                <a:solidFill>
                  <a:srgbClr val="0000FF"/>
                </a:solidFill>
              </a:rPr>
              <a:t>ggplot2</a:t>
            </a:r>
          </a:p>
        </p:txBody>
      </p:sp>
      <p:sp>
        <p:nvSpPr>
          <p:cNvPr id="3" name="Content Placeholder 2"/>
          <p:cNvSpPr>
            <a:spLocks noGrp="1"/>
          </p:cNvSpPr>
          <p:nvPr>
            <p:ph idx="1"/>
          </p:nvPr>
        </p:nvSpPr>
        <p:spPr>
          <a:xfrm>
            <a:off x="1981200" y="1417639"/>
            <a:ext cx="8229600" cy="939799"/>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dirty="0">
                <a:solidFill>
                  <a:srgbClr val="0000FF"/>
                </a:solidFill>
              </a:rPr>
              <a:t>“The simple graph has brought more information to the data analyst’s mind that any other device.” – John </a:t>
            </a:r>
            <a:r>
              <a:rPr lang="en-US" sz="2400" dirty="0" err="1">
                <a:solidFill>
                  <a:srgbClr val="0000FF"/>
                </a:solidFill>
              </a:rPr>
              <a:t>Tukey</a:t>
            </a:r>
            <a:r>
              <a:rPr lang="en-US" sz="2400" dirty="0">
                <a:solidFill>
                  <a:srgbClr val="0000FF"/>
                </a:solidFill>
              </a:rPr>
              <a:t> </a:t>
            </a:r>
          </a:p>
        </p:txBody>
      </p:sp>
      <p:sp>
        <p:nvSpPr>
          <p:cNvPr id="4" name="Slide Number Placeholder 3"/>
          <p:cNvSpPr>
            <a:spLocks noGrp="1"/>
          </p:cNvSpPr>
          <p:nvPr>
            <p:ph type="sldNum" sz="quarter" idx="12"/>
          </p:nvPr>
        </p:nvSpPr>
        <p:spPr/>
        <p:txBody>
          <a:bodyPr/>
          <a:lstStyle/>
          <a:p>
            <a:fld id="{85C893B6-8239-B544-860F-8E6624F3670C}" type="slidenum">
              <a:rPr lang="en-US" smtClean="0"/>
              <a:t>19</a:t>
            </a:fld>
            <a:endParaRPr lang="en-US"/>
          </a:p>
        </p:txBody>
      </p:sp>
      <p:pic>
        <p:nvPicPr>
          <p:cNvPr id="9" name="Picture 8" descr="Table&#10;&#10;Description automatically generated">
            <a:extLst>
              <a:ext uri="{FF2B5EF4-FFF2-40B4-BE49-F238E27FC236}">
                <a16:creationId xmlns:a16="http://schemas.microsoft.com/office/drawing/2014/main" id="{A334B5BC-D10A-CE40-985A-5A517818D65B}"/>
              </a:ext>
            </a:extLst>
          </p:cNvPr>
          <p:cNvPicPr>
            <a:picLocks noChangeAspect="1"/>
          </p:cNvPicPr>
          <p:nvPr/>
        </p:nvPicPr>
        <p:blipFill>
          <a:blip r:embed="rId3"/>
          <a:stretch>
            <a:fillRect/>
          </a:stretch>
        </p:blipFill>
        <p:spPr>
          <a:xfrm>
            <a:off x="1903141" y="2490821"/>
            <a:ext cx="7764966" cy="3765339"/>
          </a:xfrm>
          <a:prstGeom prst="rect">
            <a:avLst/>
          </a:prstGeom>
        </p:spPr>
      </p:pic>
    </p:spTree>
    <p:extLst>
      <p:ext uri="{BB962C8B-B14F-4D97-AF65-F5344CB8AC3E}">
        <p14:creationId xmlns:p14="http://schemas.microsoft.com/office/powerpoint/2010/main" val="3023961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–Jim Duggan</a:t>
            </a:r>
          </a:p>
        </p:txBody>
      </p:sp>
      <p:sp>
        <p:nvSpPr>
          <p:cNvPr id="8" name="Content Placeholder 4">
            <a:extLst>
              <a:ext uri="{FF2B5EF4-FFF2-40B4-BE49-F238E27FC236}">
                <a16:creationId xmlns:a16="http://schemas.microsoft.com/office/drawing/2014/main" id="{86EEA410-9CE7-C84D-AF5C-A89B959BEBFC}"/>
              </a:ext>
            </a:extLst>
          </p:cNvPr>
          <p:cNvSpPr>
            <a:spLocks noGrp="1"/>
          </p:cNvSpPr>
          <p:nvPr>
            <p:ph idx="1"/>
          </p:nvPr>
        </p:nvSpPr>
        <p:spPr>
          <a:xfrm>
            <a:off x="609600" y="1600201"/>
            <a:ext cx="5486400" cy="4525963"/>
          </a:xfrm>
        </p:spPr>
        <p:txBody>
          <a:bodyPr>
            <a:normAutofit/>
          </a:bodyPr>
          <a:lstStyle/>
          <a:p>
            <a:r>
              <a:rPr lang="en-US" dirty="0"/>
              <a:t>Lectures in</a:t>
            </a:r>
          </a:p>
          <a:p>
            <a:pPr lvl="1"/>
            <a:r>
              <a:rPr lang="en-US" dirty="0"/>
              <a:t>Programming (R, MATLAB, Python),</a:t>
            </a:r>
          </a:p>
          <a:p>
            <a:pPr lvl="1"/>
            <a:r>
              <a:rPr lang="en-US" dirty="0"/>
              <a:t>Modelling &amp; Simulation</a:t>
            </a:r>
          </a:p>
          <a:p>
            <a:r>
              <a:rPr lang="en-US" dirty="0"/>
              <a:t>Research interests:</a:t>
            </a:r>
          </a:p>
          <a:p>
            <a:pPr lvl="1"/>
            <a:r>
              <a:rPr lang="en-US" dirty="0"/>
              <a:t>System Dynamics</a:t>
            </a:r>
          </a:p>
          <a:p>
            <a:pPr lvl="1"/>
            <a:r>
              <a:rPr lang="en-US" dirty="0"/>
              <a:t>Public Health</a:t>
            </a:r>
          </a:p>
          <a:p>
            <a:pPr lvl="1"/>
            <a:r>
              <a:rPr lang="en-US" dirty="0"/>
              <a:t>Data Science</a:t>
            </a:r>
          </a:p>
        </p:txBody>
      </p:sp>
      <p:sp>
        <p:nvSpPr>
          <p:cNvPr id="4" name="Slide Number Placeholder 3"/>
          <p:cNvSpPr>
            <a:spLocks noGrp="1"/>
          </p:cNvSpPr>
          <p:nvPr>
            <p:ph type="sldNum" sz="quarter" idx="12"/>
          </p:nvPr>
        </p:nvSpPr>
        <p:spPr/>
        <p:txBody>
          <a:bodyPr/>
          <a:lstStyle/>
          <a:p>
            <a:fld id="{85C893B6-8239-B544-860F-8E6624F3670C}" type="slidenum">
              <a:rPr lang="en-US" smtClean="0"/>
              <a:t>2</a:t>
            </a:fld>
            <a:endParaRPr lang="en-US"/>
          </a:p>
        </p:txBody>
      </p:sp>
      <p:sp>
        <p:nvSpPr>
          <p:cNvPr id="10" name="Rectangle 9">
            <a:extLst>
              <a:ext uri="{FF2B5EF4-FFF2-40B4-BE49-F238E27FC236}">
                <a16:creationId xmlns:a16="http://schemas.microsoft.com/office/drawing/2014/main" id="{ECCA0364-68B9-4A48-B900-BE1805DB1A1D}"/>
              </a:ext>
            </a:extLst>
          </p:cNvPr>
          <p:cNvSpPr/>
          <p:nvPr/>
        </p:nvSpPr>
        <p:spPr>
          <a:xfrm>
            <a:off x="301696" y="5939395"/>
            <a:ext cx="6973614" cy="369332"/>
          </a:xfrm>
          <a:prstGeom prst="rect">
            <a:avLst/>
          </a:prstGeom>
        </p:spPr>
        <p:txBody>
          <a:bodyPr wrap="square">
            <a:spAutoFit/>
          </a:bodyPr>
          <a:lstStyle/>
          <a:p>
            <a:r>
              <a:rPr lang="en-US" dirty="0">
                <a:hlinkClick r:id="rId3"/>
              </a:rPr>
              <a:t>https://education.rstudio.com/trainers/people/duggan+jim/</a:t>
            </a:r>
            <a:r>
              <a:rPr lang="en-US" dirty="0"/>
              <a:t> </a:t>
            </a:r>
          </a:p>
        </p:txBody>
      </p:sp>
      <p:pic>
        <p:nvPicPr>
          <p:cNvPr id="3" name="Picture 2" descr="A person in a suit smiling&#10;&#10;Description automatically generated">
            <a:extLst>
              <a:ext uri="{FF2B5EF4-FFF2-40B4-BE49-F238E27FC236}">
                <a16:creationId xmlns:a16="http://schemas.microsoft.com/office/drawing/2014/main" id="{A4C2D91C-4D06-7062-91C3-29D202901F61}"/>
              </a:ext>
            </a:extLst>
          </p:cNvPr>
          <p:cNvPicPr>
            <a:picLocks noChangeAspect="1"/>
          </p:cNvPicPr>
          <p:nvPr/>
        </p:nvPicPr>
        <p:blipFill>
          <a:blip r:embed="rId4"/>
          <a:stretch>
            <a:fillRect/>
          </a:stretch>
        </p:blipFill>
        <p:spPr>
          <a:xfrm>
            <a:off x="9984828" y="246387"/>
            <a:ext cx="1093076" cy="11174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B860AB7-1468-7B50-13DD-17DC1A936B24}"/>
              </a:ext>
            </a:extLst>
          </p:cNvPr>
          <p:cNvPicPr>
            <a:picLocks noChangeAspect="1"/>
          </p:cNvPicPr>
          <p:nvPr/>
        </p:nvPicPr>
        <p:blipFill>
          <a:blip r:embed="rId5"/>
          <a:stretch>
            <a:fillRect/>
          </a:stretch>
        </p:blipFill>
        <p:spPr>
          <a:xfrm>
            <a:off x="5485249" y="1900001"/>
            <a:ext cx="6097151" cy="2162732"/>
          </a:xfrm>
          <a:prstGeom prst="rect">
            <a:avLst/>
          </a:prstGeom>
        </p:spPr>
      </p:pic>
      <p:pic>
        <p:nvPicPr>
          <p:cNvPr id="13" name="Picture 12" descr="A qr code on a white background&#10;&#10;Description automatically generated">
            <a:extLst>
              <a:ext uri="{FF2B5EF4-FFF2-40B4-BE49-F238E27FC236}">
                <a16:creationId xmlns:a16="http://schemas.microsoft.com/office/drawing/2014/main" id="{68639A9B-80C1-F5B0-346E-0F1C813BE54C}"/>
              </a:ext>
            </a:extLst>
          </p:cNvPr>
          <p:cNvPicPr>
            <a:picLocks noChangeAspect="1"/>
          </p:cNvPicPr>
          <p:nvPr/>
        </p:nvPicPr>
        <p:blipFill>
          <a:blip r:embed="rId6"/>
          <a:stretch>
            <a:fillRect/>
          </a:stretch>
        </p:blipFill>
        <p:spPr>
          <a:xfrm>
            <a:off x="10335734" y="4612005"/>
            <a:ext cx="1073097" cy="1390734"/>
          </a:xfrm>
          <a:prstGeom prst="rect">
            <a:avLst/>
          </a:prstGeom>
        </p:spPr>
      </p:pic>
      <p:pic>
        <p:nvPicPr>
          <p:cNvPr id="14" name="Picture 13" descr="Graphical user interface, application, Teams&#10;&#10;Description automatically generated">
            <a:extLst>
              <a:ext uri="{FF2B5EF4-FFF2-40B4-BE49-F238E27FC236}">
                <a16:creationId xmlns:a16="http://schemas.microsoft.com/office/drawing/2014/main" id="{CC3C869A-821B-F21A-C724-C79BF9771FC6}"/>
              </a:ext>
            </a:extLst>
          </p:cNvPr>
          <p:cNvPicPr>
            <a:picLocks noChangeAspect="1"/>
          </p:cNvPicPr>
          <p:nvPr/>
        </p:nvPicPr>
        <p:blipFill>
          <a:blip r:embed="rId7"/>
          <a:stretch>
            <a:fillRect/>
          </a:stretch>
        </p:blipFill>
        <p:spPr>
          <a:xfrm>
            <a:off x="6673598" y="4319583"/>
            <a:ext cx="3344912" cy="1889678"/>
          </a:xfrm>
          <a:prstGeom prst="rect">
            <a:avLst/>
          </a:prstGeom>
        </p:spPr>
      </p:pic>
    </p:spTree>
    <p:extLst>
      <p:ext uri="{BB962C8B-B14F-4D97-AF65-F5344CB8AC3E}">
        <p14:creationId xmlns:p14="http://schemas.microsoft.com/office/powerpoint/2010/main" val="3246452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Steps</a:t>
            </a:r>
          </a:p>
        </p:txBody>
      </p:sp>
      <p:sp>
        <p:nvSpPr>
          <p:cNvPr id="3" name="Content Placeholder 2"/>
          <p:cNvSpPr>
            <a:spLocks noGrp="1"/>
          </p:cNvSpPr>
          <p:nvPr>
            <p:ph sz="half" idx="1"/>
          </p:nvPr>
        </p:nvSpPr>
        <p:spPr/>
        <p:txBody>
          <a:bodyPr/>
          <a:lstStyle/>
          <a:p>
            <a:r>
              <a:rPr lang="en-US" dirty="0"/>
              <a:t>Generate a  first graph to help answer the following question:</a:t>
            </a:r>
          </a:p>
          <a:p>
            <a:pPr lvl="1"/>
            <a:r>
              <a:rPr lang="en-US" i="1" dirty="0">
                <a:solidFill>
                  <a:srgbClr val="0000FF"/>
                </a:solidFill>
              </a:rPr>
              <a:t>Do cars with big engines use more fuel than cars with small engines</a:t>
            </a:r>
          </a:p>
          <a:p>
            <a:r>
              <a:rPr lang="en-US" dirty="0"/>
              <a:t>What might the relationship between </a:t>
            </a:r>
            <a:r>
              <a:rPr lang="en-US" dirty="0">
                <a:solidFill>
                  <a:srgbClr val="0000FF"/>
                </a:solidFill>
              </a:rPr>
              <a:t>engine size </a:t>
            </a:r>
            <a:r>
              <a:rPr lang="en-US" dirty="0"/>
              <a:t>and </a:t>
            </a:r>
            <a:r>
              <a:rPr lang="en-US" dirty="0">
                <a:solidFill>
                  <a:srgbClr val="0000FF"/>
                </a:solidFill>
              </a:rPr>
              <a:t>fuel efficiency </a:t>
            </a:r>
            <a:r>
              <a:rPr lang="en-US" dirty="0"/>
              <a:t>look like?</a:t>
            </a:r>
          </a:p>
          <a:p>
            <a:r>
              <a:rPr lang="en-US" dirty="0"/>
              <a:t>Need to draw a scatter plot</a:t>
            </a:r>
          </a:p>
        </p:txBody>
      </p:sp>
      <p:sp>
        <p:nvSpPr>
          <p:cNvPr id="4" name="Slide Number Placeholder 3"/>
          <p:cNvSpPr>
            <a:spLocks noGrp="1"/>
          </p:cNvSpPr>
          <p:nvPr>
            <p:ph type="sldNum" sz="quarter" idx="12"/>
          </p:nvPr>
        </p:nvSpPr>
        <p:spPr/>
        <p:txBody>
          <a:bodyPr/>
          <a:lstStyle/>
          <a:p>
            <a:fld id="{85C893B6-8239-B544-860F-8E6624F3670C}" type="slidenum">
              <a:rPr lang="en-US" smtClean="0"/>
              <a:t>20</a:t>
            </a:fld>
            <a:endParaRPr lang="en-US"/>
          </a:p>
        </p:txBody>
      </p:sp>
      <p:pic>
        <p:nvPicPr>
          <p:cNvPr id="5" name="Picture 4" descr="Table&#10;&#10;Description automatically generated">
            <a:extLst>
              <a:ext uri="{FF2B5EF4-FFF2-40B4-BE49-F238E27FC236}">
                <a16:creationId xmlns:a16="http://schemas.microsoft.com/office/drawing/2014/main" id="{549F1A42-1440-EB27-C7E1-28A1142BF950}"/>
              </a:ext>
            </a:extLst>
          </p:cNvPr>
          <p:cNvPicPr>
            <a:picLocks noChangeAspect="1"/>
          </p:cNvPicPr>
          <p:nvPr/>
        </p:nvPicPr>
        <p:blipFill>
          <a:blip r:embed="rId3"/>
          <a:stretch>
            <a:fillRect/>
          </a:stretch>
        </p:blipFill>
        <p:spPr>
          <a:xfrm>
            <a:off x="6197600" y="1867829"/>
            <a:ext cx="5450794" cy="2643165"/>
          </a:xfrm>
          <a:prstGeom prst="rect">
            <a:avLst/>
          </a:prstGeom>
        </p:spPr>
      </p:pic>
    </p:spTree>
    <p:extLst>
      <p:ext uri="{BB962C8B-B14F-4D97-AF65-F5344CB8AC3E}">
        <p14:creationId xmlns:p14="http://schemas.microsoft.com/office/powerpoint/2010/main" val="209962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6FD33BC1-FCB6-13C1-5D61-9488925875E3}"/>
              </a:ext>
            </a:extLst>
          </p:cNvPr>
          <p:cNvPicPr>
            <a:picLocks noChangeAspect="1"/>
          </p:cNvPicPr>
          <p:nvPr/>
        </p:nvPicPr>
        <p:blipFill rotWithShape="1">
          <a:blip r:embed="rId3"/>
          <a:srcRect t="11637"/>
          <a:stretch/>
        </p:blipFill>
        <p:spPr>
          <a:xfrm>
            <a:off x="2230243" y="1098381"/>
            <a:ext cx="7904853" cy="3387121"/>
          </a:xfrm>
          <a:prstGeom prst="rect">
            <a:avLst/>
          </a:prstGeom>
        </p:spPr>
      </p:pic>
      <p:sp>
        <p:nvSpPr>
          <p:cNvPr id="2" name="Title 1"/>
          <p:cNvSpPr>
            <a:spLocks noGrp="1"/>
          </p:cNvSpPr>
          <p:nvPr>
            <p:ph type="title"/>
          </p:nvPr>
        </p:nvSpPr>
        <p:spPr/>
        <p:txBody>
          <a:bodyPr/>
          <a:lstStyle/>
          <a:p>
            <a:r>
              <a:rPr lang="en-US" dirty="0"/>
              <a:t>Selecting data (from columns)</a:t>
            </a:r>
          </a:p>
        </p:txBody>
      </p:sp>
      <p:sp>
        <p:nvSpPr>
          <p:cNvPr id="3" name="Content Placeholder 2"/>
          <p:cNvSpPr>
            <a:spLocks noGrp="1"/>
          </p:cNvSpPr>
          <p:nvPr>
            <p:ph idx="1"/>
          </p:nvPr>
        </p:nvSpPr>
        <p:spPr>
          <a:xfrm>
            <a:off x="1981200" y="4665359"/>
            <a:ext cx="8229600" cy="1672696"/>
          </a:xfrm>
        </p:spPr>
        <p:txBody>
          <a:bodyPr>
            <a:normAutofit fontScale="92500" lnSpcReduction="20000"/>
          </a:bodyPr>
          <a:lstStyle/>
          <a:p>
            <a:r>
              <a:rPr lang="en-US" dirty="0"/>
              <a:t>Among the variables are:</a:t>
            </a:r>
          </a:p>
          <a:p>
            <a:pPr lvl="1"/>
            <a:r>
              <a:rPr lang="en-US" b="1" dirty="0" err="1">
                <a:solidFill>
                  <a:srgbClr val="0000FF"/>
                </a:solidFill>
              </a:rPr>
              <a:t>displ</a:t>
            </a:r>
            <a:r>
              <a:rPr lang="en-US" dirty="0"/>
              <a:t>, a car’s engine size in </a:t>
            </a:r>
            <a:r>
              <a:rPr lang="en-US" dirty="0" err="1"/>
              <a:t>litres</a:t>
            </a:r>
            <a:endParaRPr lang="en-US" dirty="0"/>
          </a:p>
          <a:p>
            <a:pPr lvl="1"/>
            <a:r>
              <a:rPr lang="en-US" b="1" dirty="0" err="1">
                <a:solidFill>
                  <a:srgbClr val="0000FF"/>
                </a:solidFill>
              </a:rPr>
              <a:t>hwy</a:t>
            </a:r>
            <a:r>
              <a:rPr lang="en-US" dirty="0"/>
              <a:t>, a car’s fuel efficiency on the highway in miles per gallon</a:t>
            </a:r>
          </a:p>
        </p:txBody>
      </p:sp>
      <p:sp>
        <p:nvSpPr>
          <p:cNvPr id="4" name="Slide Number Placeholder 3"/>
          <p:cNvSpPr>
            <a:spLocks noGrp="1"/>
          </p:cNvSpPr>
          <p:nvPr>
            <p:ph type="sldNum" sz="quarter" idx="12"/>
          </p:nvPr>
        </p:nvSpPr>
        <p:spPr/>
        <p:txBody>
          <a:bodyPr/>
          <a:lstStyle/>
          <a:p>
            <a:fld id="{85C893B6-8239-B544-860F-8E6624F3670C}" type="slidenum">
              <a:rPr lang="en-US" smtClean="0"/>
              <a:t>21</a:t>
            </a:fld>
            <a:endParaRPr lang="en-US"/>
          </a:p>
        </p:txBody>
      </p:sp>
      <p:sp>
        <p:nvSpPr>
          <p:cNvPr id="8" name="Rectangle 7"/>
          <p:cNvSpPr/>
          <p:nvPr/>
        </p:nvSpPr>
        <p:spPr>
          <a:xfrm>
            <a:off x="4627256" y="1417638"/>
            <a:ext cx="554669" cy="272187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410731" y="1495822"/>
            <a:ext cx="411994" cy="264369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827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a:t>
            </a:r>
            <a:r>
              <a:rPr lang="en-US" dirty="0" err="1"/>
              <a:t>ggplot</a:t>
            </a:r>
            <a:endParaRPr lang="en-US" dirty="0"/>
          </a:p>
        </p:txBody>
      </p:sp>
      <p:sp>
        <p:nvSpPr>
          <p:cNvPr id="4" name="Slide Number Placeholder 3"/>
          <p:cNvSpPr>
            <a:spLocks noGrp="1"/>
          </p:cNvSpPr>
          <p:nvPr>
            <p:ph type="sldNum" sz="quarter" idx="12"/>
          </p:nvPr>
        </p:nvSpPr>
        <p:spPr/>
        <p:txBody>
          <a:bodyPr/>
          <a:lstStyle/>
          <a:p>
            <a:fld id="{85C893B6-8239-B544-860F-8E6624F3670C}" type="slidenum">
              <a:rPr lang="en-US" smtClean="0"/>
              <a:t>22</a:t>
            </a:fld>
            <a:endParaRPr lang="en-US"/>
          </a:p>
        </p:txBody>
      </p:sp>
      <p:pic>
        <p:nvPicPr>
          <p:cNvPr id="5" name="Picture 4"/>
          <p:cNvPicPr>
            <a:picLocks noChangeAspect="1"/>
          </p:cNvPicPr>
          <p:nvPr/>
        </p:nvPicPr>
        <p:blipFill>
          <a:blip r:embed="rId3"/>
          <a:stretch>
            <a:fillRect/>
          </a:stretch>
        </p:blipFill>
        <p:spPr>
          <a:xfrm>
            <a:off x="1981200" y="1263121"/>
            <a:ext cx="7962404" cy="5070341"/>
          </a:xfrm>
          <a:prstGeom prst="rect">
            <a:avLst/>
          </a:prstGeom>
        </p:spPr>
      </p:pic>
      <p:pic>
        <p:nvPicPr>
          <p:cNvPr id="6" name="Picture 5" descr="Text&#10;&#10;Description automatically generated">
            <a:extLst>
              <a:ext uri="{FF2B5EF4-FFF2-40B4-BE49-F238E27FC236}">
                <a16:creationId xmlns:a16="http://schemas.microsoft.com/office/drawing/2014/main" id="{B189D03C-D7F3-0A9E-1ADC-8A75F9D6A076}"/>
              </a:ext>
            </a:extLst>
          </p:cNvPr>
          <p:cNvPicPr>
            <a:picLocks noChangeAspect="1"/>
          </p:cNvPicPr>
          <p:nvPr/>
        </p:nvPicPr>
        <p:blipFill rotWithShape="1">
          <a:blip r:embed="rId4"/>
          <a:srcRect l="6265"/>
          <a:stretch/>
        </p:blipFill>
        <p:spPr>
          <a:xfrm>
            <a:off x="5151863" y="1417638"/>
            <a:ext cx="4500550" cy="712284"/>
          </a:xfrm>
          <a:prstGeom prst="rect">
            <a:avLst/>
          </a:prstGeom>
        </p:spPr>
      </p:pic>
    </p:spTree>
    <p:extLst>
      <p:ext uri="{BB962C8B-B14F-4D97-AF65-F5344CB8AC3E}">
        <p14:creationId xmlns:p14="http://schemas.microsoft.com/office/powerpoint/2010/main" val="1180079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65E62-C447-D0A1-618C-600102F93DEF}"/>
              </a:ext>
            </a:extLst>
          </p:cNvPr>
          <p:cNvSpPr>
            <a:spLocks noGrp="1"/>
          </p:cNvSpPr>
          <p:nvPr>
            <p:ph type="sldNum" sz="quarter" idx="12"/>
          </p:nvPr>
        </p:nvSpPr>
        <p:spPr/>
        <p:txBody>
          <a:bodyPr/>
          <a:lstStyle/>
          <a:p>
            <a:fld id="{85C893B6-8239-B544-860F-8E6624F3670C}" type="slidenum">
              <a:rPr lang="en-US" smtClean="0"/>
              <a:t>23</a:t>
            </a:fld>
            <a:endParaRPr lang="en-US"/>
          </a:p>
        </p:txBody>
      </p:sp>
      <p:pic>
        <p:nvPicPr>
          <p:cNvPr id="4" name="Picture 3" descr="A picture containing text, screenshot, diagram, plot&#10;&#10;Description automatically generated">
            <a:extLst>
              <a:ext uri="{FF2B5EF4-FFF2-40B4-BE49-F238E27FC236}">
                <a16:creationId xmlns:a16="http://schemas.microsoft.com/office/drawing/2014/main" id="{6B2D9B47-CAB0-B443-6399-B8F258204F9B}"/>
              </a:ext>
            </a:extLst>
          </p:cNvPr>
          <p:cNvPicPr>
            <a:picLocks noChangeAspect="1"/>
          </p:cNvPicPr>
          <p:nvPr/>
        </p:nvPicPr>
        <p:blipFill>
          <a:blip r:embed="rId2"/>
          <a:stretch>
            <a:fillRect/>
          </a:stretch>
        </p:blipFill>
        <p:spPr>
          <a:xfrm>
            <a:off x="1350172" y="0"/>
            <a:ext cx="9254065" cy="6346657"/>
          </a:xfrm>
          <a:prstGeom prst="rect">
            <a:avLst/>
          </a:prstGeom>
        </p:spPr>
      </p:pic>
    </p:spTree>
    <p:extLst>
      <p:ext uri="{BB962C8B-B14F-4D97-AF65-F5344CB8AC3E}">
        <p14:creationId xmlns:p14="http://schemas.microsoft.com/office/powerpoint/2010/main" val="1756712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C9C4-2156-8A31-AB92-C23281DF7C73}"/>
              </a:ext>
            </a:extLst>
          </p:cNvPr>
          <p:cNvSpPr>
            <a:spLocks noGrp="1"/>
          </p:cNvSpPr>
          <p:nvPr>
            <p:ph type="title"/>
          </p:nvPr>
        </p:nvSpPr>
        <p:spPr/>
        <p:txBody>
          <a:bodyPr/>
          <a:lstStyle/>
          <a:p>
            <a:r>
              <a:rPr lang="en-US" dirty="0" err="1"/>
              <a:t>Customising</a:t>
            </a:r>
            <a:r>
              <a:rPr lang="en-US" dirty="0"/>
              <a:t> Plot Appearance with </a:t>
            </a:r>
            <a:r>
              <a:rPr lang="en-US" dirty="0">
                <a:solidFill>
                  <a:srgbClr val="0432FF"/>
                </a:solidFill>
              </a:rPr>
              <a:t>lab()</a:t>
            </a:r>
          </a:p>
        </p:txBody>
      </p:sp>
      <p:sp>
        <p:nvSpPr>
          <p:cNvPr id="4" name="Slide Number Placeholder 3">
            <a:extLst>
              <a:ext uri="{FF2B5EF4-FFF2-40B4-BE49-F238E27FC236}">
                <a16:creationId xmlns:a16="http://schemas.microsoft.com/office/drawing/2014/main" id="{1B99656C-FE62-361A-2ABB-D18EBDD5D41B}"/>
              </a:ext>
            </a:extLst>
          </p:cNvPr>
          <p:cNvSpPr>
            <a:spLocks noGrp="1"/>
          </p:cNvSpPr>
          <p:nvPr>
            <p:ph type="sldNum" sz="quarter" idx="12"/>
          </p:nvPr>
        </p:nvSpPr>
        <p:spPr/>
        <p:txBody>
          <a:bodyPr/>
          <a:lstStyle/>
          <a:p>
            <a:fld id="{85C893B6-8239-B544-860F-8E6624F3670C}" type="slidenum">
              <a:rPr lang="en-US" smtClean="0"/>
              <a:t>24</a:t>
            </a:fld>
            <a:endParaRPr lang="en-US"/>
          </a:p>
        </p:txBody>
      </p:sp>
      <p:graphicFrame>
        <p:nvGraphicFramePr>
          <p:cNvPr id="7" name="Table 7">
            <a:extLst>
              <a:ext uri="{FF2B5EF4-FFF2-40B4-BE49-F238E27FC236}">
                <a16:creationId xmlns:a16="http://schemas.microsoft.com/office/drawing/2014/main" id="{76070372-E68D-EA78-58B9-BAB34D9392C0}"/>
              </a:ext>
            </a:extLst>
          </p:cNvPr>
          <p:cNvGraphicFramePr>
            <a:graphicFrameLocks noGrp="1"/>
          </p:cNvGraphicFramePr>
          <p:nvPr/>
        </p:nvGraphicFramePr>
        <p:xfrm>
          <a:off x="770757" y="1634066"/>
          <a:ext cx="9897241" cy="4114800"/>
        </p:xfrm>
        <a:graphic>
          <a:graphicData uri="http://schemas.openxmlformats.org/drawingml/2006/table">
            <a:tbl>
              <a:tblPr firstRow="1" bandRow="1">
                <a:tableStyleId>{5C22544A-7EE6-4342-B048-85BDC9FD1C3A}</a:tableStyleId>
              </a:tblPr>
              <a:tblGrid>
                <a:gridCol w="1846318">
                  <a:extLst>
                    <a:ext uri="{9D8B030D-6E8A-4147-A177-3AD203B41FA5}">
                      <a16:colId xmlns:a16="http://schemas.microsoft.com/office/drawing/2014/main" val="1976413549"/>
                    </a:ext>
                  </a:extLst>
                </a:gridCol>
                <a:gridCol w="8050923">
                  <a:extLst>
                    <a:ext uri="{9D8B030D-6E8A-4147-A177-3AD203B41FA5}">
                      <a16:colId xmlns:a16="http://schemas.microsoft.com/office/drawing/2014/main" val="3573002786"/>
                    </a:ext>
                  </a:extLst>
                </a:gridCol>
              </a:tblGrid>
              <a:tr h="370840">
                <a:tc>
                  <a:txBody>
                    <a:bodyPr/>
                    <a:lstStyle/>
                    <a:p>
                      <a:r>
                        <a:rPr lang="en-US" sz="2400" dirty="0"/>
                        <a:t>Argument</a:t>
                      </a:r>
                    </a:p>
                  </a:txBody>
                  <a:tcPr/>
                </a:tc>
                <a:tc>
                  <a:txBody>
                    <a:bodyPr/>
                    <a:lstStyle/>
                    <a:p>
                      <a:r>
                        <a:rPr lang="en-US" sz="2400" dirty="0"/>
                        <a:t>Role</a:t>
                      </a:r>
                    </a:p>
                  </a:txBody>
                  <a:tcPr/>
                </a:tc>
                <a:extLst>
                  <a:ext uri="{0D108BD9-81ED-4DB2-BD59-A6C34878D82A}">
                    <a16:rowId xmlns:a16="http://schemas.microsoft.com/office/drawing/2014/main" val="679655972"/>
                  </a:ext>
                </a:extLst>
              </a:tr>
              <a:tr h="370840">
                <a:tc>
                  <a:txBody>
                    <a:bodyPr/>
                    <a:lstStyle/>
                    <a:p>
                      <a:r>
                        <a:rPr lang="en-US" sz="2400" dirty="0"/>
                        <a:t>title</a:t>
                      </a:r>
                    </a:p>
                  </a:txBody>
                  <a:tcPr/>
                </a:tc>
                <a:tc>
                  <a:txBody>
                    <a:bodyPr/>
                    <a:lstStyle/>
                    <a:p>
                      <a:r>
                        <a:rPr lang="en-US" sz="2400" dirty="0"/>
                        <a:t>provides an overall title text for the plot</a:t>
                      </a:r>
                    </a:p>
                  </a:txBody>
                  <a:tcPr/>
                </a:tc>
                <a:extLst>
                  <a:ext uri="{0D108BD9-81ED-4DB2-BD59-A6C34878D82A}">
                    <a16:rowId xmlns:a16="http://schemas.microsoft.com/office/drawing/2014/main" val="2692083770"/>
                  </a:ext>
                </a:extLst>
              </a:tr>
              <a:tr h="370840">
                <a:tc>
                  <a:txBody>
                    <a:bodyPr/>
                    <a:lstStyle/>
                    <a:p>
                      <a:r>
                        <a:rPr lang="en-US" sz="2400" dirty="0"/>
                        <a:t>subtitle</a:t>
                      </a:r>
                    </a:p>
                  </a:txBody>
                  <a:tcPr/>
                </a:tc>
                <a:tc>
                  <a:txBody>
                    <a:bodyPr/>
                    <a:lstStyle/>
                    <a:p>
                      <a:r>
                        <a:rPr lang="en-US" sz="2400" dirty="0"/>
                        <a:t>adds a subtitle text</a:t>
                      </a:r>
                    </a:p>
                  </a:txBody>
                  <a:tcPr/>
                </a:tc>
                <a:extLst>
                  <a:ext uri="{0D108BD9-81ED-4DB2-BD59-A6C34878D82A}">
                    <a16:rowId xmlns:a16="http://schemas.microsoft.com/office/drawing/2014/main" val="16008134"/>
                  </a:ext>
                </a:extLst>
              </a:tr>
              <a:tr h="370840">
                <a:tc>
                  <a:txBody>
                    <a:bodyPr/>
                    <a:lstStyle/>
                    <a:p>
                      <a:r>
                        <a:rPr lang="en-US" sz="2400" dirty="0" err="1"/>
                        <a:t>colour</a:t>
                      </a:r>
                      <a:endParaRPr lang="en-US" sz="2400" dirty="0"/>
                    </a:p>
                  </a:txBody>
                  <a:tcPr/>
                </a:tc>
                <a:tc>
                  <a:txBody>
                    <a:bodyPr/>
                    <a:lstStyle/>
                    <a:p>
                      <a:r>
                        <a:rPr lang="en-US" sz="2400" dirty="0"/>
                        <a:t>allows you to specify the legend name for the </a:t>
                      </a:r>
                      <a:r>
                        <a:rPr lang="en-US" sz="2400" dirty="0" err="1"/>
                        <a:t>colour</a:t>
                      </a:r>
                      <a:r>
                        <a:rPr lang="en-US" sz="2400" dirty="0"/>
                        <a:t> attribute</a:t>
                      </a:r>
                    </a:p>
                  </a:txBody>
                  <a:tcPr/>
                </a:tc>
                <a:extLst>
                  <a:ext uri="{0D108BD9-81ED-4DB2-BD59-A6C34878D82A}">
                    <a16:rowId xmlns:a16="http://schemas.microsoft.com/office/drawing/2014/main" val="1471740261"/>
                  </a:ext>
                </a:extLst>
              </a:tr>
              <a:tr h="370840">
                <a:tc>
                  <a:txBody>
                    <a:bodyPr/>
                    <a:lstStyle/>
                    <a:p>
                      <a:r>
                        <a:rPr lang="en-US" sz="2400" dirty="0"/>
                        <a:t>caption</a:t>
                      </a:r>
                    </a:p>
                  </a:txBody>
                  <a:tcPr/>
                </a:tc>
                <a:tc>
                  <a:txBody>
                    <a:bodyPr/>
                    <a:lstStyle/>
                    <a:p>
                      <a:r>
                        <a:rPr lang="en-US" sz="2400" dirty="0"/>
                        <a:t>inserts text on the lower right hand side of your plot</a:t>
                      </a:r>
                    </a:p>
                  </a:txBody>
                  <a:tcPr/>
                </a:tc>
                <a:extLst>
                  <a:ext uri="{0D108BD9-81ED-4DB2-BD59-A6C34878D82A}">
                    <a16:rowId xmlns:a16="http://schemas.microsoft.com/office/drawing/2014/main" val="4224250911"/>
                  </a:ext>
                </a:extLst>
              </a:tr>
              <a:tr h="370840">
                <a:tc>
                  <a:txBody>
                    <a:bodyPr/>
                    <a:lstStyle/>
                    <a:p>
                      <a:r>
                        <a:rPr lang="en-US" sz="2400" dirty="0"/>
                        <a:t>size</a:t>
                      </a:r>
                    </a:p>
                  </a:txBody>
                  <a:tcPr/>
                </a:tc>
                <a:tc>
                  <a:txBody>
                    <a:bodyPr/>
                    <a:lstStyle/>
                    <a:p>
                      <a:r>
                        <a:rPr lang="en-US" sz="2400" dirty="0"/>
                        <a:t>allows you to name the size attribute</a:t>
                      </a:r>
                    </a:p>
                  </a:txBody>
                  <a:tcPr/>
                </a:tc>
                <a:extLst>
                  <a:ext uri="{0D108BD9-81ED-4DB2-BD59-A6C34878D82A}">
                    <a16:rowId xmlns:a16="http://schemas.microsoft.com/office/drawing/2014/main" val="1891867048"/>
                  </a:ext>
                </a:extLst>
              </a:tr>
              <a:tr h="370840">
                <a:tc>
                  <a:txBody>
                    <a:bodyPr/>
                    <a:lstStyle/>
                    <a:p>
                      <a:r>
                        <a:rPr lang="en-US" sz="2400" dirty="0"/>
                        <a:t>x</a:t>
                      </a:r>
                    </a:p>
                  </a:txBody>
                  <a:tcPr/>
                </a:tc>
                <a:tc>
                  <a:txBody>
                    <a:bodyPr/>
                    <a:lstStyle/>
                    <a:p>
                      <a:r>
                        <a:rPr lang="en-US" sz="2400" dirty="0"/>
                        <a:t>name the x-axis</a:t>
                      </a:r>
                    </a:p>
                  </a:txBody>
                  <a:tcPr/>
                </a:tc>
                <a:extLst>
                  <a:ext uri="{0D108BD9-81ED-4DB2-BD59-A6C34878D82A}">
                    <a16:rowId xmlns:a16="http://schemas.microsoft.com/office/drawing/2014/main" val="1316616086"/>
                  </a:ext>
                </a:extLst>
              </a:tr>
              <a:tr h="370840">
                <a:tc>
                  <a:txBody>
                    <a:bodyPr/>
                    <a:lstStyle/>
                    <a:p>
                      <a:r>
                        <a:rPr lang="en-US" sz="2400" dirty="0"/>
                        <a:t>y</a:t>
                      </a:r>
                    </a:p>
                  </a:txBody>
                  <a:tcPr/>
                </a:tc>
                <a:tc>
                  <a:txBody>
                    <a:bodyPr/>
                    <a:lstStyle/>
                    <a:p>
                      <a:r>
                        <a:rPr lang="en-US" sz="2400" dirty="0"/>
                        <a:t>name the y-axis</a:t>
                      </a:r>
                    </a:p>
                  </a:txBody>
                  <a:tcPr/>
                </a:tc>
                <a:extLst>
                  <a:ext uri="{0D108BD9-81ED-4DB2-BD59-A6C34878D82A}">
                    <a16:rowId xmlns:a16="http://schemas.microsoft.com/office/drawing/2014/main" val="2065759311"/>
                  </a:ext>
                </a:extLst>
              </a:tr>
              <a:tr h="370840">
                <a:tc>
                  <a:txBody>
                    <a:bodyPr/>
                    <a:lstStyle/>
                    <a:p>
                      <a:r>
                        <a:rPr lang="en-US" sz="2400" dirty="0"/>
                        <a:t>tag</a:t>
                      </a:r>
                    </a:p>
                  </a:txBody>
                  <a:tcPr/>
                </a:tc>
                <a:tc>
                  <a:txBody>
                    <a:bodyPr/>
                    <a:lstStyle/>
                    <a:p>
                      <a:r>
                        <a:rPr lang="en-US" sz="2400" dirty="0"/>
                        <a:t>text for tag label for top-left of plot</a:t>
                      </a:r>
                    </a:p>
                  </a:txBody>
                  <a:tcPr/>
                </a:tc>
                <a:extLst>
                  <a:ext uri="{0D108BD9-81ED-4DB2-BD59-A6C34878D82A}">
                    <a16:rowId xmlns:a16="http://schemas.microsoft.com/office/drawing/2014/main" val="2680826183"/>
                  </a:ext>
                </a:extLst>
              </a:tr>
            </a:tbl>
          </a:graphicData>
        </a:graphic>
      </p:graphicFrame>
    </p:spTree>
    <p:extLst>
      <p:ext uri="{BB962C8B-B14F-4D97-AF65-F5344CB8AC3E}">
        <p14:creationId xmlns:p14="http://schemas.microsoft.com/office/powerpoint/2010/main" val="1259249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2C94D1-2EDE-B38A-9EAE-D7CE5180FEF8}"/>
              </a:ext>
            </a:extLst>
          </p:cNvPr>
          <p:cNvSpPr>
            <a:spLocks noGrp="1"/>
          </p:cNvSpPr>
          <p:nvPr>
            <p:ph type="sldNum" sz="quarter" idx="12"/>
          </p:nvPr>
        </p:nvSpPr>
        <p:spPr/>
        <p:txBody>
          <a:bodyPr/>
          <a:lstStyle/>
          <a:p>
            <a:fld id="{85C893B6-8239-B544-860F-8E6624F3670C}" type="slidenum">
              <a:rPr lang="en-US" smtClean="0"/>
              <a:t>25</a:t>
            </a:fld>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E7F1538D-8E3C-C38E-D866-2CF1EB94635F}"/>
              </a:ext>
            </a:extLst>
          </p:cNvPr>
          <p:cNvPicPr>
            <a:picLocks noChangeAspect="1"/>
          </p:cNvPicPr>
          <p:nvPr/>
        </p:nvPicPr>
        <p:blipFill>
          <a:blip r:embed="rId2"/>
          <a:stretch>
            <a:fillRect/>
          </a:stretch>
        </p:blipFill>
        <p:spPr>
          <a:xfrm>
            <a:off x="631278" y="682734"/>
            <a:ext cx="11300512" cy="5492531"/>
          </a:xfrm>
          <a:prstGeom prst="rect">
            <a:avLst/>
          </a:prstGeom>
        </p:spPr>
      </p:pic>
    </p:spTree>
    <p:extLst>
      <p:ext uri="{BB962C8B-B14F-4D97-AF65-F5344CB8AC3E}">
        <p14:creationId xmlns:p14="http://schemas.microsoft.com/office/powerpoint/2010/main" val="3252434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0489C0-1B40-C462-C370-7658B21760F3}"/>
              </a:ext>
            </a:extLst>
          </p:cNvPr>
          <p:cNvSpPr>
            <a:spLocks noGrp="1"/>
          </p:cNvSpPr>
          <p:nvPr>
            <p:ph type="sldNum" sz="quarter" idx="12"/>
          </p:nvPr>
        </p:nvSpPr>
        <p:spPr/>
        <p:txBody>
          <a:bodyPr/>
          <a:lstStyle/>
          <a:p>
            <a:fld id="{85C893B6-8239-B544-860F-8E6624F3670C}" type="slidenum">
              <a:rPr lang="en-US" smtClean="0"/>
              <a:t>26</a:t>
            </a:fld>
            <a:endParaRPr lang="en-US"/>
          </a:p>
        </p:txBody>
      </p:sp>
      <p:pic>
        <p:nvPicPr>
          <p:cNvPr id="6" name="Picture 5" descr="A picture containing text, screenshot, diagram, font&#10;&#10;Description automatically generated">
            <a:extLst>
              <a:ext uri="{FF2B5EF4-FFF2-40B4-BE49-F238E27FC236}">
                <a16:creationId xmlns:a16="http://schemas.microsoft.com/office/drawing/2014/main" id="{7A1E72E4-1054-1145-363B-35F2BFE7D87F}"/>
              </a:ext>
            </a:extLst>
          </p:cNvPr>
          <p:cNvPicPr>
            <a:picLocks noChangeAspect="1"/>
          </p:cNvPicPr>
          <p:nvPr/>
        </p:nvPicPr>
        <p:blipFill>
          <a:blip r:embed="rId2"/>
          <a:stretch>
            <a:fillRect/>
          </a:stretch>
        </p:blipFill>
        <p:spPr>
          <a:xfrm>
            <a:off x="1473253" y="273269"/>
            <a:ext cx="9489035" cy="5966904"/>
          </a:xfrm>
          <a:prstGeom prst="rect">
            <a:avLst/>
          </a:prstGeom>
        </p:spPr>
      </p:pic>
    </p:spTree>
    <p:extLst>
      <p:ext uri="{BB962C8B-B14F-4D97-AF65-F5344CB8AC3E}">
        <p14:creationId xmlns:p14="http://schemas.microsoft.com/office/powerpoint/2010/main" val="4013551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7976-6802-59C8-280C-3D51104FDFD6}"/>
              </a:ext>
            </a:extLst>
          </p:cNvPr>
          <p:cNvSpPr>
            <a:spLocks noGrp="1"/>
          </p:cNvSpPr>
          <p:nvPr>
            <p:ph type="title"/>
          </p:nvPr>
        </p:nvSpPr>
        <p:spPr/>
        <p:txBody>
          <a:bodyPr/>
          <a:lstStyle/>
          <a:p>
            <a:pPr algn="l"/>
            <a:r>
              <a:rPr lang="en-US" dirty="0"/>
              <a:t>Subplots with Facets</a:t>
            </a:r>
          </a:p>
        </p:txBody>
      </p:sp>
      <p:sp>
        <p:nvSpPr>
          <p:cNvPr id="3" name="Slide Number Placeholder 2">
            <a:extLst>
              <a:ext uri="{FF2B5EF4-FFF2-40B4-BE49-F238E27FC236}">
                <a16:creationId xmlns:a16="http://schemas.microsoft.com/office/drawing/2014/main" id="{88F4A161-9D0A-0CC5-EBC6-073B32B3A930}"/>
              </a:ext>
            </a:extLst>
          </p:cNvPr>
          <p:cNvSpPr>
            <a:spLocks noGrp="1"/>
          </p:cNvSpPr>
          <p:nvPr>
            <p:ph type="sldNum" sz="quarter" idx="12"/>
          </p:nvPr>
        </p:nvSpPr>
        <p:spPr/>
        <p:txBody>
          <a:bodyPr/>
          <a:lstStyle/>
          <a:p>
            <a:fld id="{85C893B6-8239-B544-860F-8E6624F3670C}" type="slidenum">
              <a:rPr lang="en-US" smtClean="0"/>
              <a:t>27</a:t>
            </a:fld>
            <a:endParaRPr lang="en-US"/>
          </a:p>
        </p:txBody>
      </p:sp>
      <p:pic>
        <p:nvPicPr>
          <p:cNvPr id="5" name="Picture 4" descr="A picture containing text, font, screenshot, white&#10;&#10;Description automatically generated">
            <a:extLst>
              <a:ext uri="{FF2B5EF4-FFF2-40B4-BE49-F238E27FC236}">
                <a16:creationId xmlns:a16="http://schemas.microsoft.com/office/drawing/2014/main" id="{6F234EB0-4F14-2D63-A309-BD4E8C4D45E0}"/>
              </a:ext>
            </a:extLst>
          </p:cNvPr>
          <p:cNvPicPr>
            <a:picLocks noChangeAspect="1"/>
          </p:cNvPicPr>
          <p:nvPr/>
        </p:nvPicPr>
        <p:blipFill>
          <a:blip r:embed="rId2"/>
          <a:stretch>
            <a:fillRect/>
          </a:stretch>
        </p:blipFill>
        <p:spPr>
          <a:xfrm>
            <a:off x="759748" y="4739816"/>
            <a:ext cx="10145645" cy="1430666"/>
          </a:xfrm>
          <a:prstGeom prst="rect">
            <a:avLst/>
          </a:prstGeom>
        </p:spPr>
      </p:pic>
      <p:pic>
        <p:nvPicPr>
          <p:cNvPr id="7" name="Picture 6" descr="A picture containing text, screenshot, diagram, number&#10;&#10;Description automatically generated">
            <a:extLst>
              <a:ext uri="{FF2B5EF4-FFF2-40B4-BE49-F238E27FC236}">
                <a16:creationId xmlns:a16="http://schemas.microsoft.com/office/drawing/2014/main" id="{966E4408-3E96-AC81-2C34-7ED814E6CD14}"/>
              </a:ext>
            </a:extLst>
          </p:cNvPr>
          <p:cNvPicPr>
            <a:picLocks noChangeAspect="1"/>
          </p:cNvPicPr>
          <p:nvPr/>
        </p:nvPicPr>
        <p:blipFill rotWithShape="1">
          <a:blip r:embed="rId3"/>
          <a:srcRect t="20766"/>
          <a:stretch/>
        </p:blipFill>
        <p:spPr>
          <a:xfrm>
            <a:off x="3015413" y="1544925"/>
            <a:ext cx="5634313" cy="3067603"/>
          </a:xfrm>
          <a:prstGeom prst="rect">
            <a:avLst/>
          </a:prstGeom>
        </p:spPr>
      </p:pic>
    </p:spTree>
    <p:extLst>
      <p:ext uri="{BB962C8B-B14F-4D97-AF65-F5344CB8AC3E}">
        <p14:creationId xmlns:p14="http://schemas.microsoft.com/office/powerpoint/2010/main" val="1582782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F0DC68-74E6-37DD-9DEE-69E20C49BB09}"/>
              </a:ext>
            </a:extLst>
          </p:cNvPr>
          <p:cNvSpPr>
            <a:spLocks noGrp="1"/>
          </p:cNvSpPr>
          <p:nvPr>
            <p:ph type="sldNum" sz="quarter" idx="12"/>
          </p:nvPr>
        </p:nvSpPr>
        <p:spPr/>
        <p:txBody>
          <a:bodyPr/>
          <a:lstStyle/>
          <a:p>
            <a:fld id="{85C893B6-8239-B544-860F-8E6624F3670C}" type="slidenum">
              <a:rPr lang="en-US" smtClean="0"/>
              <a:t>28</a:t>
            </a:fld>
            <a:endParaRPr lang="en-US"/>
          </a:p>
        </p:txBody>
      </p:sp>
      <p:pic>
        <p:nvPicPr>
          <p:cNvPr id="4" name="Picture 3" descr="A picture containing text, screenshot, diagram, font&#10;&#10;Description automatically generated">
            <a:extLst>
              <a:ext uri="{FF2B5EF4-FFF2-40B4-BE49-F238E27FC236}">
                <a16:creationId xmlns:a16="http://schemas.microsoft.com/office/drawing/2014/main" id="{69A6C6DC-1E2B-A96A-BF02-F61AA68E82BA}"/>
              </a:ext>
            </a:extLst>
          </p:cNvPr>
          <p:cNvPicPr>
            <a:picLocks noChangeAspect="1"/>
          </p:cNvPicPr>
          <p:nvPr/>
        </p:nvPicPr>
        <p:blipFill>
          <a:blip r:embed="rId2"/>
          <a:stretch>
            <a:fillRect/>
          </a:stretch>
        </p:blipFill>
        <p:spPr>
          <a:xfrm>
            <a:off x="780866" y="301475"/>
            <a:ext cx="9971216" cy="6164636"/>
          </a:xfrm>
          <a:prstGeom prst="rect">
            <a:avLst/>
          </a:prstGeom>
        </p:spPr>
      </p:pic>
      <p:pic>
        <p:nvPicPr>
          <p:cNvPr id="5" name="Picture 4" descr="A picture containing text, font, screenshot, white&#10;&#10;Description automatically generated">
            <a:extLst>
              <a:ext uri="{FF2B5EF4-FFF2-40B4-BE49-F238E27FC236}">
                <a16:creationId xmlns:a16="http://schemas.microsoft.com/office/drawing/2014/main" id="{8B50A52C-5673-9176-8533-5A3EF2C8FF44}"/>
              </a:ext>
            </a:extLst>
          </p:cNvPr>
          <p:cNvPicPr>
            <a:picLocks noChangeAspect="1"/>
          </p:cNvPicPr>
          <p:nvPr/>
        </p:nvPicPr>
        <p:blipFill rotWithShape="1">
          <a:blip r:embed="rId3"/>
          <a:srcRect r="46275"/>
          <a:stretch/>
        </p:blipFill>
        <p:spPr>
          <a:xfrm>
            <a:off x="6482861" y="4507314"/>
            <a:ext cx="4818185" cy="1264634"/>
          </a:xfrm>
          <a:prstGeom prst="rect">
            <a:avLst/>
          </a:prstGeom>
        </p:spPr>
      </p:pic>
    </p:spTree>
    <p:extLst>
      <p:ext uri="{BB962C8B-B14F-4D97-AF65-F5344CB8AC3E}">
        <p14:creationId xmlns:p14="http://schemas.microsoft.com/office/powerpoint/2010/main" val="3635555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FB81-0315-77BC-8094-648E585E095C}"/>
              </a:ext>
            </a:extLst>
          </p:cNvPr>
          <p:cNvSpPr>
            <a:spLocks noGrp="1"/>
          </p:cNvSpPr>
          <p:nvPr>
            <p:ph type="title"/>
          </p:nvPr>
        </p:nvSpPr>
        <p:spPr/>
        <p:txBody>
          <a:bodyPr/>
          <a:lstStyle/>
          <a:p>
            <a:r>
              <a:rPr lang="en-US" b="1" dirty="0">
                <a:solidFill>
                  <a:srgbClr val="00B050"/>
                </a:solidFill>
              </a:rPr>
              <a:t>Challenge 3.1</a:t>
            </a:r>
          </a:p>
        </p:txBody>
      </p:sp>
      <p:sp>
        <p:nvSpPr>
          <p:cNvPr id="4" name="Content Placeholder 3">
            <a:extLst>
              <a:ext uri="{FF2B5EF4-FFF2-40B4-BE49-F238E27FC236}">
                <a16:creationId xmlns:a16="http://schemas.microsoft.com/office/drawing/2014/main" id="{0A0263C2-E0AD-EFD4-A167-44A2A3AFBB30}"/>
              </a:ext>
            </a:extLst>
          </p:cNvPr>
          <p:cNvSpPr>
            <a:spLocks noGrp="1"/>
          </p:cNvSpPr>
          <p:nvPr>
            <p:ph idx="1"/>
          </p:nvPr>
        </p:nvSpPr>
        <p:spPr>
          <a:xfrm>
            <a:off x="609600" y="1600202"/>
            <a:ext cx="10972800" cy="636372"/>
          </a:xfrm>
        </p:spPr>
        <p:txBody>
          <a:bodyPr>
            <a:normAutofit fontScale="70000" lnSpcReduction="20000"/>
          </a:bodyPr>
          <a:lstStyle/>
          <a:p>
            <a:r>
              <a:rPr lang="en-US" dirty="0"/>
              <a:t>Generate the following scatter plot (</a:t>
            </a:r>
            <a:r>
              <a:rPr lang="en-US" dirty="0" err="1"/>
              <a:t>displ</a:t>
            </a:r>
            <a:r>
              <a:rPr lang="en-US" dirty="0"/>
              <a:t> v </a:t>
            </a:r>
            <a:r>
              <a:rPr lang="en-US" dirty="0" err="1"/>
              <a:t>hwy</a:t>
            </a:r>
            <a:r>
              <a:rPr lang="en-US" dirty="0"/>
              <a:t>) from the </a:t>
            </a:r>
            <a:r>
              <a:rPr lang="en-US" dirty="0" err="1"/>
              <a:t>tibble</a:t>
            </a:r>
            <a:r>
              <a:rPr lang="en-US" dirty="0"/>
              <a:t> mpg (ggplot2 library)</a:t>
            </a:r>
          </a:p>
        </p:txBody>
      </p:sp>
      <p:sp>
        <p:nvSpPr>
          <p:cNvPr id="3" name="Slide Number Placeholder 2">
            <a:extLst>
              <a:ext uri="{FF2B5EF4-FFF2-40B4-BE49-F238E27FC236}">
                <a16:creationId xmlns:a16="http://schemas.microsoft.com/office/drawing/2014/main" id="{88DBC0C4-C547-853E-E149-394FB37DF279}"/>
              </a:ext>
            </a:extLst>
          </p:cNvPr>
          <p:cNvSpPr>
            <a:spLocks noGrp="1"/>
          </p:cNvSpPr>
          <p:nvPr>
            <p:ph type="sldNum" sz="quarter" idx="12"/>
          </p:nvPr>
        </p:nvSpPr>
        <p:spPr/>
        <p:txBody>
          <a:bodyPr/>
          <a:lstStyle/>
          <a:p>
            <a:fld id="{85C893B6-8239-B544-860F-8E6624F3670C}" type="slidenum">
              <a:rPr lang="en-US" smtClean="0"/>
              <a:t>29</a:t>
            </a:fld>
            <a:endParaRPr lang="en-US"/>
          </a:p>
        </p:txBody>
      </p:sp>
      <p:pic>
        <p:nvPicPr>
          <p:cNvPr id="5" name="Picture 4">
            <a:extLst>
              <a:ext uri="{FF2B5EF4-FFF2-40B4-BE49-F238E27FC236}">
                <a16:creationId xmlns:a16="http://schemas.microsoft.com/office/drawing/2014/main" id="{E573534C-2725-6E12-43AD-014622AA5DDA}"/>
              </a:ext>
            </a:extLst>
          </p:cNvPr>
          <p:cNvPicPr>
            <a:picLocks noChangeAspect="1"/>
          </p:cNvPicPr>
          <p:nvPr/>
        </p:nvPicPr>
        <p:blipFill>
          <a:blip r:embed="rId2"/>
          <a:stretch>
            <a:fillRect/>
          </a:stretch>
        </p:blipFill>
        <p:spPr>
          <a:xfrm>
            <a:off x="1780939" y="2100649"/>
            <a:ext cx="8630121" cy="4229537"/>
          </a:xfrm>
          <a:prstGeom prst="rect">
            <a:avLst/>
          </a:prstGeom>
        </p:spPr>
      </p:pic>
    </p:spTree>
    <p:extLst>
      <p:ext uri="{BB962C8B-B14F-4D97-AF65-F5344CB8AC3E}">
        <p14:creationId xmlns:p14="http://schemas.microsoft.com/office/powerpoint/2010/main" val="3531959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0566-DD06-314C-B957-88E250C61B1C}"/>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F1637C6D-8AEB-B94C-9A3B-D4E2E9CE1A84}"/>
              </a:ext>
            </a:extLst>
          </p:cNvPr>
          <p:cNvSpPr>
            <a:spLocks noGrp="1"/>
          </p:cNvSpPr>
          <p:nvPr>
            <p:ph sz="half" idx="1"/>
          </p:nvPr>
        </p:nvSpPr>
        <p:spPr/>
        <p:txBody>
          <a:bodyPr>
            <a:normAutofit fontScale="92500" lnSpcReduction="10000"/>
          </a:bodyPr>
          <a:lstStyle/>
          <a:p>
            <a:r>
              <a:rPr lang="en-IE" dirty="0">
                <a:solidFill>
                  <a:srgbClr val="333333"/>
                </a:solidFill>
              </a:rPr>
              <a:t>S</a:t>
            </a:r>
            <a:r>
              <a:rPr lang="en-IE" b="0" i="0" u="none" strike="noStrike" dirty="0">
                <a:solidFill>
                  <a:srgbClr val="333333"/>
                </a:solidFill>
                <a:effectLst/>
              </a:rPr>
              <a:t>how how the R programming language can be a valuable tool – and way of thinking – which can be successfully applied to the field of operations research (OR). </a:t>
            </a:r>
          </a:p>
          <a:p>
            <a:r>
              <a:rPr lang="en-IE" dirty="0">
                <a:solidFill>
                  <a:srgbClr val="333333"/>
                </a:solidFill>
              </a:rPr>
              <a:t>Core R tools (</a:t>
            </a:r>
            <a:r>
              <a:rPr lang="en-IE" dirty="0" err="1">
                <a:solidFill>
                  <a:srgbClr val="333333"/>
                </a:solidFill>
              </a:rPr>
              <a:t>tidyverse</a:t>
            </a:r>
            <a:r>
              <a:rPr lang="en-IE" dirty="0">
                <a:solidFill>
                  <a:srgbClr val="333333"/>
                </a:solidFill>
              </a:rPr>
              <a:t>)</a:t>
            </a:r>
          </a:p>
          <a:p>
            <a:r>
              <a:rPr lang="en-IE" b="0" i="0" u="none" strike="noStrike" dirty="0">
                <a:solidFill>
                  <a:srgbClr val="333333"/>
                </a:solidFill>
                <a:effectLst/>
              </a:rPr>
              <a:t>Application areas to OR:</a:t>
            </a:r>
          </a:p>
          <a:p>
            <a:pPr lvl="1"/>
            <a:r>
              <a:rPr lang="en-IE" dirty="0">
                <a:solidFill>
                  <a:srgbClr val="333333"/>
                </a:solidFill>
              </a:rPr>
              <a:t>Exploratory Data Analysis</a:t>
            </a:r>
          </a:p>
          <a:p>
            <a:pPr lvl="1"/>
            <a:r>
              <a:rPr lang="en-IE" b="0" i="0" u="none" strike="noStrike" dirty="0">
                <a:solidFill>
                  <a:srgbClr val="333333"/>
                </a:solidFill>
                <a:effectLst/>
              </a:rPr>
              <a:t>Linear Programming</a:t>
            </a:r>
          </a:p>
          <a:p>
            <a:pPr lvl="1"/>
            <a:r>
              <a:rPr lang="en-IE" dirty="0">
                <a:solidFill>
                  <a:srgbClr val="333333"/>
                </a:solidFill>
              </a:rPr>
              <a:t>Agent-Based Simulation</a:t>
            </a:r>
          </a:p>
          <a:p>
            <a:pPr lvl="1"/>
            <a:r>
              <a:rPr lang="en-IE" b="0" i="0" u="none" strike="noStrike" dirty="0">
                <a:solidFill>
                  <a:srgbClr val="333333"/>
                </a:solidFill>
                <a:effectLst/>
              </a:rPr>
              <a:t>System Dynamics</a:t>
            </a:r>
          </a:p>
        </p:txBody>
      </p:sp>
      <p:sp>
        <p:nvSpPr>
          <p:cNvPr id="4" name="Slide Number Placeholder 3">
            <a:extLst>
              <a:ext uri="{FF2B5EF4-FFF2-40B4-BE49-F238E27FC236}">
                <a16:creationId xmlns:a16="http://schemas.microsoft.com/office/drawing/2014/main" id="{2CAEDB5D-D7E8-3944-B06D-F6F00FB75B7B}"/>
              </a:ext>
            </a:extLst>
          </p:cNvPr>
          <p:cNvSpPr>
            <a:spLocks noGrp="1"/>
          </p:cNvSpPr>
          <p:nvPr>
            <p:ph type="sldNum" sz="quarter" idx="12"/>
          </p:nvPr>
        </p:nvSpPr>
        <p:spPr/>
        <p:txBody>
          <a:bodyPr/>
          <a:lstStyle/>
          <a:p>
            <a:fld id="{85C893B6-8239-B544-860F-8E6624F3670C}" type="slidenum">
              <a:rPr lang="en-US" smtClean="0"/>
              <a:t>3</a:t>
            </a:fld>
            <a:endParaRPr lang="en-US"/>
          </a:p>
        </p:txBody>
      </p:sp>
      <p:pic>
        <p:nvPicPr>
          <p:cNvPr id="2052" name="Picture 4">
            <a:extLst>
              <a:ext uri="{FF2B5EF4-FFF2-40B4-BE49-F238E27FC236}">
                <a16:creationId xmlns:a16="http://schemas.microsoft.com/office/drawing/2014/main" id="{F8B495C7-56CE-B7DA-9281-C0311AB40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02" y="1428923"/>
            <a:ext cx="5788454" cy="17101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76BB6DA-651F-9C4B-652F-23D7ABC6B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9081" y="3276678"/>
            <a:ext cx="4872338" cy="3051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324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Transformations</a:t>
            </a:r>
          </a:p>
        </p:txBody>
      </p:sp>
      <p:sp>
        <p:nvSpPr>
          <p:cNvPr id="6" name="Content Placeholder 5"/>
          <p:cNvSpPr>
            <a:spLocks noGrp="1"/>
          </p:cNvSpPr>
          <p:nvPr>
            <p:ph sz="half" idx="1"/>
          </p:nvPr>
        </p:nvSpPr>
        <p:spPr/>
        <p:txBody>
          <a:bodyPr>
            <a:normAutofit fontScale="92500" lnSpcReduction="20000"/>
          </a:bodyPr>
          <a:lstStyle/>
          <a:p>
            <a:r>
              <a:rPr lang="en-US" dirty="0"/>
              <a:t>Many graphs, like scatterplots, plot the raw values of the dataset</a:t>
            </a:r>
          </a:p>
          <a:p>
            <a:r>
              <a:rPr lang="en-US" dirty="0"/>
              <a:t>However, other graphs (e.g. bar charts) </a:t>
            </a:r>
            <a:r>
              <a:rPr lang="en-US" i="1" dirty="0">
                <a:solidFill>
                  <a:srgbClr val="00B050"/>
                </a:solidFill>
              </a:rPr>
              <a:t>calculate new values to plot</a:t>
            </a:r>
          </a:p>
          <a:p>
            <a:pPr lvl="1"/>
            <a:r>
              <a:rPr lang="en-US" b="1" dirty="0">
                <a:solidFill>
                  <a:srgbClr val="0000FF"/>
                </a:solidFill>
              </a:rPr>
              <a:t>Bar charts, histograms and frequency polygons</a:t>
            </a:r>
            <a:r>
              <a:rPr lang="en-US" dirty="0">
                <a:solidFill>
                  <a:srgbClr val="0000FF"/>
                </a:solidFill>
              </a:rPr>
              <a:t> </a:t>
            </a:r>
            <a:r>
              <a:rPr lang="en-US" dirty="0"/>
              <a:t>bin your data and plot bin counts, the number of points that fall in each bin</a:t>
            </a:r>
          </a:p>
          <a:p>
            <a:pPr lvl="1"/>
            <a:r>
              <a:rPr lang="en-US" b="1" dirty="0">
                <a:solidFill>
                  <a:srgbClr val="0000FF"/>
                </a:solidFill>
              </a:rPr>
              <a:t>Smoothers</a:t>
            </a:r>
            <a:r>
              <a:rPr lang="en-US" dirty="0"/>
              <a:t> fit a model to your data and the plot predictions from the model</a:t>
            </a:r>
          </a:p>
          <a:p>
            <a:pPr lvl="1"/>
            <a:r>
              <a:rPr lang="en-US" b="1" dirty="0">
                <a:solidFill>
                  <a:srgbClr val="0000FF"/>
                </a:solidFill>
              </a:rPr>
              <a:t>Boxplots</a:t>
            </a:r>
            <a:r>
              <a:rPr lang="en-US" dirty="0"/>
              <a:t> compute a robust summary of the distribution and display a specially formatted box</a:t>
            </a:r>
          </a:p>
        </p:txBody>
      </p:sp>
      <p:sp>
        <p:nvSpPr>
          <p:cNvPr id="5" name="Slide Number Placeholder 4"/>
          <p:cNvSpPr>
            <a:spLocks noGrp="1"/>
          </p:cNvSpPr>
          <p:nvPr>
            <p:ph type="sldNum" sz="quarter" idx="12"/>
          </p:nvPr>
        </p:nvSpPr>
        <p:spPr/>
        <p:txBody>
          <a:bodyPr/>
          <a:lstStyle/>
          <a:p>
            <a:fld id="{85C893B6-8239-B544-860F-8E6624F3670C}" type="slidenum">
              <a:rPr lang="en-US" smtClean="0"/>
              <a:t>30</a:t>
            </a:fld>
            <a:endParaRPr lang="en-US"/>
          </a:p>
        </p:txBody>
      </p:sp>
      <p:pic>
        <p:nvPicPr>
          <p:cNvPr id="3" name="Picture 2" descr="A picture containing text, receipt, number, font&#10;&#10;Description automatically generated">
            <a:extLst>
              <a:ext uri="{FF2B5EF4-FFF2-40B4-BE49-F238E27FC236}">
                <a16:creationId xmlns:a16="http://schemas.microsoft.com/office/drawing/2014/main" id="{888D91A4-6EFD-930F-C118-D8D22EFD1E6F}"/>
              </a:ext>
            </a:extLst>
          </p:cNvPr>
          <p:cNvPicPr>
            <a:picLocks noChangeAspect="1"/>
          </p:cNvPicPr>
          <p:nvPr/>
        </p:nvPicPr>
        <p:blipFill rotWithShape="1">
          <a:blip r:embed="rId3"/>
          <a:srcRect l="51737" b="9216"/>
          <a:stretch/>
        </p:blipFill>
        <p:spPr>
          <a:xfrm>
            <a:off x="7135868" y="1175608"/>
            <a:ext cx="5056132" cy="5156615"/>
          </a:xfrm>
          <a:prstGeom prst="rect">
            <a:avLst/>
          </a:prstGeom>
        </p:spPr>
      </p:pic>
    </p:spTree>
    <p:extLst>
      <p:ext uri="{BB962C8B-B14F-4D97-AF65-F5344CB8AC3E}">
        <p14:creationId xmlns:p14="http://schemas.microsoft.com/office/powerpoint/2010/main" val="1635393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reenshot, diagram, text, rectangle&#10;&#10;Description automatically generated">
            <a:extLst>
              <a:ext uri="{FF2B5EF4-FFF2-40B4-BE49-F238E27FC236}">
                <a16:creationId xmlns:a16="http://schemas.microsoft.com/office/drawing/2014/main" id="{FFED4A68-872E-AE04-A529-9C256BF33310}"/>
              </a:ext>
            </a:extLst>
          </p:cNvPr>
          <p:cNvPicPr>
            <a:picLocks noChangeAspect="1"/>
          </p:cNvPicPr>
          <p:nvPr/>
        </p:nvPicPr>
        <p:blipFill>
          <a:blip r:embed="rId2"/>
          <a:stretch>
            <a:fillRect/>
          </a:stretch>
        </p:blipFill>
        <p:spPr>
          <a:xfrm>
            <a:off x="1356945" y="1063219"/>
            <a:ext cx="8214903" cy="5098905"/>
          </a:xfrm>
          <a:prstGeom prst="rect">
            <a:avLst/>
          </a:prstGeom>
        </p:spPr>
      </p:pic>
      <p:sp>
        <p:nvSpPr>
          <p:cNvPr id="2" name="Slide Number Placeholder 1">
            <a:extLst>
              <a:ext uri="{FF2B5EF4-FFF2-40B4-BE49-F238E27FC236}">
                <a16:creationId xmlns:a16="http://schemas.microsoft.com/office/drawing/2014/main" id="{0F9E42BF-4484-30C3-C4A1-39010B392A28}"/>
              </a:ext>
            </a:extLst>
          </p:cNvPr>
          <p:cNvSpPr>
            <a:spLocks noGrp="1"/>
          </p:cNvSpPr>
          <p:nvPr>
            <p:ph type="sldNum" sz="quarter" idx="12"/>
          </p:nvPr>
        </p:nvSpPr>
        <p:spPr/>
        <p:txBody>
          <a:bodyPr/>
          <a:lstStyle/>
          <a:p>
            <a:fld id="{85C893B6-8239-B544-860F-8E6624F3670C}" type="slidenum">
              <a:rPr lang="en-US" smtClean="0"/>
              <a:t>31</a:t>
            </a:fld>
            <a:endParaRPr lang="en-US"/>
          </a:p>
        </p:txBody>
      </p:sp>
      <p:pic>
        <p:nvPicPr>
          <p:cNvPr id="4" name="Picture 3">
            <a:extLst>
              <a:ext uri="{FF2B5EF4-FFF2-40B4-BE49-F238E27FC236}">
                <a16:creationId xmlns:a16="http://schemas.microsoft.com/office/drawing/2014/main" id="{174760C0-0F7C-7E6B-60A2-0A1867BE6F0A}"/>
              </a:ext>
            </a:extLst>
          </p:cNvPr>
          <p:cNvPicPr>
            <a:picLocks noChangeAspect="1"/>
          </p:cNvPicPr>
          <p:nvPr/>
        </p:nvPicPr>
        <p:blipFill>
          <a:blip r:embed="rId3"/>
          <a:stretch>
            <a:fillRect/>
          </a:stretch>
        </p:blipFill>
        <p:spPr>
          <a:xfrm>
            <a:off x="1236740" y="210814"/>
            <a:ext cx="9130044" cy="970123"/>
          </a:xfrm>
          <a:prstGeom prst="rect">
            <a:avLst/>
          </a:prstGeom>
        </p:spPr>
      </p:pic>
    </p:spTree>
    <p:extLst>
      <p:ext uri="{BB962C8B-B14F-4D97-AF65-F5344CB8AC3E}">
        <p14:creationId xmlns:p14="http://schemas.microsoft.com/office/powerpoint/2010/main" val="3011866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97020-168D-E1F8-72D1-B6F644F5CB22}"/>
              </a:ext>
            </a:extLst>
          </p:cNvPr>
          <p:cNvSpPr>
            <a:spLocks noGrp="1"/>
          </p:cNvSpPr>
          <p:nvPr>
            <p:ph type="sldNum" sz="quarter" idx="12"/>
          </p:nvPr>
        </p:nvSpPr>
        <p:spPr/>
        <p:txBody>
          <a:bodyPr/>
          <a:lstStyle/>
          <a:p>
            <a:fld id="{85C893B6-8239-B544-860F-8E6624F3670C}" type="slidenum">
              <a:rPr lang="en-US" smtClean="0"/>
              <a:t>32</a:t>
            </a:fld>
            <a:endParaRPr lang="en-US"/>
          </a:p>
        </p:txBody>
      </p:sp>
      <p:pic>
        <p:nvPicPr>
          <p:cNvPr id="4" name="Picture 3" descr="A picture containing screenshot, text, diagram, colorfulness&#10;&#10;Description automatically generated">
            <a:extLst>
              <a:ext uri="{FF2B5EF4-FFF2-40B4-BE49-F238E27FC236}">
                <a16:creationId xmlns:a16="http://schemas.microsoft.com/office/drawing/2014/main" id="{CC3462D3-B810-B4A5-C59D-5194AC33A29F}"/>
              </a:ext>
            </a:extLst>
          </p:cNvPr>
          <p:cNvPicPr>
            <a:picLocks noChangeAspect="1"/>
          </p:cNvPicPr>
          <p:nvPr/>
        </p:nvPicPr>
        <p:blipFill>
          <a:blip r:embed="rId2"/>
          <a:stretch>
            <a:fillRect/>
          </a:stretch>
        </p:blipFill>
        <p:spPr>
          <a:xfrm>
            <a:off x="1629127" y="304800"/>
            <a:ext cx="8663734" cy="5962232"/>
          </a:xfrm>
          <a:prstGeom prst="rect">
            <a:avLst/>
          </a:prstGeom>
        </p:spPr>
      </p:pic>
    </p:spTree>
    <p:extLst>
      <p:ext uri="{BB962C8B-B14F-4D97-AF65-F5344CB8AC3E}">
        <p14:creationId xmlns:p14="http://schemas.microsoft.com/office/powerpoint/2010/main" val="2623398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a:t>
            </a:r>
          </a:p>
        </p:txBody>
      </p:sp>
      <p:sp>
        <p:nvSpPr>
          <p:cNvPr id="4" name="Content Placeholder 3"/>
          <p:cNvSpPr>
            <a:spLocks noGrp="1"/>
          </p:cNvSpPr>
          <p:nvPr>
            <p:ph sz="half" idx="1"/>
          </p:nvPr>
        </p:nvSpPr>
        <p:spPr/>
        <p:txBody>
          <a:bodyPr>
            <a:normAutofit fontScale="92500" lnSpcReduction="20000"/>
          </a:bodyPr>
          <a:lstStyle/>
          <a:p>
            <a:r>
              <a:rPr lang="en-US" dirty="0"/>
              <a:t>Display the distribution of a continuous variable broken down by a categorical variable</a:t>
            </a:r>
          </a:p>
          <a:p>
            <a:r>
              <a:rPr lang="en-US" dirty="0"/>
              <a:t>Box that stretches from the 25</a:t>
            </a:r>
            <a:r>
              <a:rPr lang="en-US" baseline="30000" dirty="0"/>
              <a:t>th</a:t>
            </a:r>
            <a:r>
              <a:rPr lang="en-US" dirty="0"/>
              <a:t> to 75</a:t>
            </a:r>
            <a:r>
              <a:rPr lang="en-US" baseline="30000" dirty="0"/>
              <a:t>th</a:t>
            </a:r>
            <a:r>
              <a:rPr lang="en-US" dirty="0"/>
              <a:t> percentile a distance known as the interquartile range (IRQ)</a:t>
            </a:r>
          </a:p>
          <a:p>
            <a:r>
              <a:rPr lang="en-US" dirty="0"/>
              <a:t>Median in the middle of box</a:t>
            </a:r>
          </a:p>
          <a:p>
            <a:r>
              <a:rPr lang="en-US" dirty="0"/>
              <a:t>Points outside more that 1.5 times the IQR from either edge of the box are displayed (outliers)</a:t>
            </a:r>
          </a:p>
          <a:p>
            <a:r>
              <a:rPr lang="en-US" dirty="0"/>
              <a:t>Whisker extends to the farthest non-outlier point in the distribution </a:t>
            </a:r>
          </a:p>
        </p:txBody>
      </p:sp>
      <p:sp>
        <p:nvSpPr>
          <p:cNvPr id="3" name="Slide Number Placeholder 2"/>
          <p:cNvSpPr>
            <a:spLocks noGrp="1"/>
          </p:cNvSpPr>
          <p:nvPr>
            <p:ph type="sldNum" sz="quarter" idx="12"/>
          </p:nvPr>
        </p:nvSpPr>
        <p:spPr/>
        <p:txBody>
          <a:bodyPr/>
          <a:lstStyle/>
          <a:p>
            <a:fld id="{85C893B6-8239-B544-860F-8E6624F3670C}" type="slidenum">
              <a:rPr lang="en-US" smtClean="0"/>
              <a:t>33</a:t>
            </a:fld>
            <a:endParaRPr lang="en-US"/>
          </a:p>
        </p:txBody>
      </p:sp>
      <p:pic>
        <p:nvPicPr>
          <p:cNvPr id="7" name="Picture 6"/>
          <p:cNvPicPr>
            <a:picLocks noChangeAspect="1"/>
          </p:cNvPicPr>
          <p:nvPr/>
        </p:nvPicPr>
        <p:blipFill>
          <a:blip r:embed="rId2"/>
          <a:stretch>
            <a:fillRect/>
          </a:stretch>
        </p:blipFill>
        <p:spPr>
          <a:xfrm>
            <a:off x="6241796" y="1640110"/>
            <a:ext cx="4121404" cy="4826000"/>
          </a:xfrm>
          <a:prstGeom prst="rect">
            <a:avLst/>
          </a:prstGeom>
        </p:spPr>
      </p:pic>
    </p:spTree>
    <p:extLst>
      <p:ext uri="{BB962C8B-B14F-4D97-AF65-F5344CB8AC3E}">
        <p14:creationId xmlns:p14="http://schemas.microsoft.com/office/powerpoint/2010/main" val="626781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iagram, screenshot, plan, technical drawing&#10;&#10;Description automatically generated">
            <a:extLst>
              <a:ext uri="{FF2B5EF4-FFF2-40B4-BE49-F238E27FC236}">
                <a16:creationId xmlns:a16="http://schemas.microsoft.com/office/drawing/2014/main" id="{F0D0C870-2A92-FBC1-5A22-067F79B52FF5}"/>
              </a:ext>
            </a:extLst>
          </p:cNvPr>
          <p:cNvPicPr>
            <a:picLocks noChangeAspect="1"/>
          </p:cNvPicPr>
          <p:nvPr/>
        </p:nvPicPr>
        <p:blipFill>
          <a:blip r:embed="rId2"/>
          <a:stretch>
            <a:fillRect/>
          </a:stretch>
        </p:blipFill>
        <p:spPr>
          <a:xfrm>
            <a:off x="1828798" y="1459740"/>
            <a:ext cx="7948248" cy="4848875"/>
          </a:xfrm>
          <a:prstGeom prst="rect">
            <a:avLst/>
          </a:prstGeom>
        </p:spPr>
      </p:pic>
      <p:sp>
        <p:nvSpPr>
          <p:cNvPr id="3" name="Slide Number Placeholder 2">
            <a:extLst>
              <a:ext uri="{FF2B5EF4-FFF2-40B4-BE49-F238E27FC236}">
                <a16:creationId xmlns:a16="http://schemas.microsoft.com/office/drawing/2014/main" id="{43FDF1F5-85DF-6BEB-090F-3556274A72B0}"/>
              </a:ext>
            </a:extLst>
          </p:cNvPr>
          <p:cNvSpPr>
            <a:spLocks noGrp="1"/>
          </p:cNvSpPr>
          <p:nvPr>
            <p:ph type="sldNum" sz="quarter" idx="12"/>
          </p:nvPr>
        </p:nvSpPr>
        <p:spPr/>
        <p:txBody>
          <a:bodyPr/>
          <a:lstStyle/>
          <a:p>
            <a:fld id="{85C893B6-8239-B544-860F-8E6624F3670C}" type="slidenum">
              <a:rPr lang="en-US" smtClean="0"/>
              <a:t>34</a:t>
            </a:fld>
            <a:endParaRPr lang="en-US"/>
          </a:p>
        </p:txBody>
      </p:sp>
      <p:pic>
        <p:nvPicPr>
          <p:cNvPr id="5" name="Picture 4">
            <a:extLst>
              <a:ext uri="{FF2B5EF4-FFF2-40B4-BE49-F238E27FC236}">
                <a16:creationId xmlns:a16="http://schemas.microsoft.com/office/drawing/2014/main" id="{79E61A3D-339A-681F-FF06-12D71BABF097}"/>
              </a:ext>
            </a:extLst>
          </p:cNvPr>
          <p:cNvPicPr>
            <a:picLocks noChangeAspect="1"/>
          </p:cNvPicPr>
          <p:nvPr/>
        </p:nvPicPr>
        <p:blipFill rotWithShape="1">
          <a:blip r:embed="rId3"/>
          <a:srcRect r="25621"/>
          <a:stretch/>
        </p:blipFill>
        <p:spPr>
          <a:xfrm>
            <a:off x="2392985" y="180795"/>
            <a:ext cx="7208215" cy="1026681"/>
          </a:xfrm>
          <a:prstGeom prst="rect">
            <a:avLst/>
          </a:prstGeom>
        </p:spPr>
      </p:pic>
    </p:spTree>
    <p:extLst>
      <p:ext uri="{BB962C8B-B14F-4D97-AF65-F5344CB8AC3E}">
        <p14:creationId xmlns:p14="http://schemas.microsoft.com/office/powerpoint/2010/main" val="3473733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FEA8-FC64-72EA-7856-9D59AA61E185}"/>
              </a:ext>
            </a:extLst>
          </p:cNvPr>
          <p:cNvSpPr>
            <a:spLocks noGrp="1"/>
          </p:cNvSpPr>
          <p:nvPr>
            <p:ph type="title"/>
          </p:nvPr>
        </p:nvSpPr>
        <p:spPr/>
        <p:txBody>
          <a:bodyPr/>
          <a:lstStyle/>
          <a:p>
            <a:r>
              <a:rPr lang="en-US" dirty="0"/>
              <a:t>Covariation with </a:t>
            </a:r>
            <a:r>
              <a:rPr lang="en-US" dirty="0" err="1">
                <a:solidFill>
                  <a:srgbClr val="0432FF"/>
                </a:solidFill>
              </a:rPr>
              <a:t>ggpairs</a:t>
            </a:r>
            <a:r>
              <a:rPr lang="en-US" dirty="0">
                <a:solidFill>
                  <a:srgbClr val="0432FF"/>
                </a:solidFill>
              </a:rPr>
              <a:t>()</a:t>
            </a:r>
          </a:p>
        </p:txBody>
      </p:sp>
      <p:sp>
        <p:nvSpPr>
          <p:cNvPr id="3" name="Slide Number Placeholder 2">
            <a:extLst>
              <a:ext uri="{FF2B5EF4-FFF2-40B4-BE49-F238E27FC236}">
                <a16:creationId xmlns:a16="http://schemas.microsoft.com/office/drawing/2014/main" id="{9D971BC8-1C79-DF4C-B225-E39F5FF0C66B}"/>
              </a:ext>
            </a:extLst>
          </p:cNvPr>
          <p:cNvSpPr>
            <a:spLocks noGrp="1"/>
          </p:cNvSpPr>
          <p:nvPr>
            <p:ph type="sldNum" sz="quarter" idx="12"/>
          </p:nvPr>
        </p:nvSpPr>
        <p:spPr/>
        <p:txBody>
          <a:bodyPr/>
          <a:lstStyle/>
          <a:p>
            <a:fld id="{85C893B6-8239-B544-860F-8E6624F3670C}" type="slidenum">
              <a:rPr lang="en-US" smtClean="0"/>
              <a:t>35</a:t>
            </a:fld>
            <a:endParaRPr lang="en-US"/>
          </a:p>
        </p:txBody>
      </p:sp>
      <p:pic>
        <p:nvPicPr>
          <p:cNvPr id="5" name="Picture 4" descr="A picture containing text, font, white, screenshot&#10;&#10;Description automatically generated">
            <a:extLst>
              <a:ext uri="{FF2B5EF4-FFF2-40B4-BE49-F238E27FC236}">
                <a16:creationId xmlns:a16="http://schemas.microsoft.com/office/drawing/2014/main" id="{A0B4FFE7-3896-DCC1-C0DB-C942FB693D5A}"/>
              </a:ext>
            </a:extLst>
          </p:cNvPr>
          <p:cNvPicPr>
            <a:picLocks noChangeAspect="1"/>
          </p:cNvPicPr>
          <p:nvPr/>
        </p:nvPicPr>
        <p:blipFill>
          <a:blip r:embed="rId2"/>
          <a:stretch>
            <a:fillRect/>
          </a:stretch>
        </p:blipFill>
        <p:spPr>
          <a:xfrm>
            <a:off x="2332891" y="1417638"/>
            <a:ext cx="7332785" cy="1013178"/>
          </a:xfrm>
          <a:prstGeom prst="rect">
            <a:avLst/>
          </a:prstGeom>
        </p:spPr>
      </p:pic>
      <p:pic>
        <p:nvPicPr>
          <p:cNvPr id="7" name="Picture 6" descr="A picture containing diagram, plot, text, screenshot&#10;&#10;Description automatically generated">
            <a:extLst>
              <a:ext uri="{FF2B5EF4-FFF2-40B4-BE49-F238E27FC236}">
                <a16:creationId xmlns:a16="http://schemas.microsoft.com/office/drawing/2014/main" id="{DF60129E-7009-F574-3D7F-030A4F71E8B4}"/>
              </a:ext>
            </a:extLst>
          </p:cNvPr>
          <p:cNvPicPr>
            <a:picLocks noChangeAspect="1"/>
          </p:cNvPicPr>
          <p:nvPr/>
        </p:nvPicPr>
        <p:blipFill>
          <a:blip r:embed="rId3"/>
          <a:stretch>
            <a:fillRect/>
          </a:stretch>
        </p:blipFill>
        <p:spPr>
          <a:xfrm>
            <a:off x="2703634" y="2559858"/>
            <a:ext cx="6299587" cy="3734654"/>
          </a:xfrm>
          <a:prstGeom prst="rect">
            <a:avLst/>
          </a:prstGeom>
        </p:spPr>
      </p:pic>
    </p:spTree>
    <p:extLst>
      <p:ext uri="{BB962C8B-B14F-4D97-AF65-F5344CB8AC3E}">
        <p14:creationId xmlns:p14="http://schemas.microsoft.com/office/powerpoint/2010/main" val="1668075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703D-4421-7C75-91F1-536BB37B3B0D}"/>
              </a:ext>
            </a:extLst>
          </p:cNvPr>
          <p:cNvSpPr>
            <a:spLocks noGrp="1"/>
          </p:cNvSpPr>
          <p:nvPr>
            <p:ph type="title"/>
          </p:nvPr>
        </p:nvSpPr>
        <p:spPr/>
        <p:txBody>
          <a:bodyPr/>
          <a:lstStyle/>
          <a:p>
            <a:r>
              <a:rPr lang="en-US" dirty="0"/>
              <a:t>Ready to use themes</a:t>
            </a:r>
          </a:p>
        </p:txBody>
      </p:sp>
      <p:sp>
        <p:nvSpPr>
          <p:cNvPr id="3" name="Slide Number Placeholder 2">
            <a:extLst>
              <a:ext uri="{FF2B5EF4-FFF2-40B4-BE49-F238E27FC236}">
                <a16:creationId xmlns:a16="http://schemas.microsoft.com/office/drawing/2014/main" id="{7EF6548F-9F3C-D91D-7316-116533EE43E1}"/>
              </a:ext>
            </a:extLst>
          </p:cNvPr>
          <p:cNvSpPr>
            <a:spLocks noGrp="1"/>
          </p:cNvSpPr>
          <p:nvPr>
            <p:ph type="sldNum" sz="quarter" idx="12"/>
          </p:nvPr>
        </p:nvSpPr>
        <p:spPr/>
        <p:txBody>
          <a:bodyPr/>
          <a:lstStyle/>
          <a:p>
            <a:fld id="{85C893B6-8239-B544-860F-8E6624F3670C}" type="slidenum">
              <a:rPr lang="en-US" smtClean="0"/>
              <a:t>36</a:t>
            </a:fld>
            <a:endParaRPr lang="en-US"/>
          </a:p>
        </p:txBody>
      </p:sp>
      <p:pic>
        <p:nvPicPr>
          <p:cNvPr id="5" name="Picture 4" descr="A picture containing text, font, white, algebra&#10;&#10;Description automatically generated">
            <a:extLst>
              <a:ext uri="{FF2B5EF4-FFF2-40B4-BE49-F238E27FC236}">
                <a16:creationId xmlns:a16="http://schemas.microsoft.com/office/drawing/2014/main" id="{9EFE3291-AB46-C271-A9D4-7E1D0BCC0135}"/>
              </a:ext>
            </a:extLst>
          </p:cNvPr>
          <p:cNvPicPr>
            <a:picLocks noChangeAspect="1"/>
          </p:cNvPicPr>
          <p:nvPr/>
        </p:nvPicPr>
        <p:blipFill>
          <a:blip r:embed="rId2"/>
          <a:stretch>
            <a:fillRect/>
          </a:stretch>
        </p:blipFill>
        <p:spPr>
          <a:xfrm>
            <a:off x="2098919" y="1220665"/>
            <a:ext cx="7772400" cy="1187333"/>
          </a:xfrm>
          <a:prstGeom prst="rect">
            <a:avLst/>
          </a:prstGeom>
        </p:spPr>
      </p:pic>
      <p:pic>
        <p:nvPicPr>
          <p:cNvPr id="7" name="Picture 6" descr="A picture containing text, diagram, screenshot, number&#10;&#10;Description automatically generated">
            <a:extLst>
              <a:ext uri="{FF2B5EF4-FFF2-40B4-BE49-F238E27FC236}">
                <a16:creationId xmlns:a16="http://schemas.microsoft.com/office/drawing/2014/main" id="{815F47B4-50F2-2F53-BFBC-E8159202B8A6}"/>
              </a:ext>
            </a:extLst>
          </p:cNvPr>
          <p:cNvPicPr>
            <a:picLocks noChangeAspect="1"/>
          </p:cNvPicPr>
          <p:nvPr/>
        </p:nvPicPr>
        <p:blipFill>
          <a:blip r:embed="rId3"/>
          <a:stretch>
            <a:fillRect/>
          </a:stretch>
        </p:blipFill>
        <p:spPr>
          <a:xfrm>
            <a:off x="2588804" y="2583245"/>
            <a:ext cx="6210830" cy="3733515"/>
          </a:xfrm>
          <a:prstGeom prst="rect">
            <a:avLst/>
          </a:prstGeom>
        </p:spPr>
      </p:pic>
    </p:spTree>
    <p:extLst>
      <p:ext uri="{BB962C8B-B14F-4D97-AF65-F5344CB8AC3E}">
        <p14:creationId xmlns:p14="http://schemas.microsoft.com/office/powerpoint/2010/main" val="4081480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29FE-8079-3459-56F4-896A6517B121}"/>
              </a:ext>
            </a:extLst>
          </p:cNvPr>
          <p:cNvSpPr>
            <a:spLocks noGrp="1"/>
          </p:cNvSpPr>
          <p:nvPr>
            <p:ph type="title"/>
          </p:nvPr>
        </p:nvSpPr>
        <p:spPr/>
        <p:txBody>
          <a:bodyPr/>
          <a:lstStyle/>
          <a:p>
            <a:r>
              <a:rPr lang="en-US" dirty="0">
                <a:hlinkClick r:id="rId2"/>
              </a:rPr>
              <a:t>https://bbc.github.io/rcookbook/</a:t>
            </a:r>
            <a:r>
              <a:rPr lang="en-US" dirty="0"/>
              <a:t> </a:t>
            </a:r>
          </a:p>
        </p:txBody>
      </p:sp>
      <p:sp>
        <p:nvSpPr>
          <p:cNvPr id="3" name="Slide Number Placeholder 2">
            <a:extLst>
              <a:ext uri="{FF2B5EF4-FFF2-40B4-BE49-F238E27FC236}">
                <a16:creationId xmlns:a16="http://schemas.microsoft.com/office/drawing/2014/main" id="{581C9E56-7F3B-6216-8005-8409B3BC908E}"/>
              </a:ext>
            </a:extLst>
          </p:cNvPr>
          <p:cNvSpPr>
            <a:spLocks noGrp="1"/>
          </p:cNvSpPr>
          <p:nvPr>
            <p:ph type="sldNum" sz="quarter" idx="12"/>
          </p:nvPr>
        </p:nvSpPr>
        <p:spPr/>
        <p:txBody>
          <a:bodyPr/>
          <a:lstStyle/>
          <a:p>
            <a:fld id="{85C893B6-8239-B544-860F-8E6624F3670C}" type="slidenum">
              <a:rPr lang="en-US" smtClean="0"/>
              <a:t>37</a:t>
            </a:fld>
            <a:endParaRPr lang="en-US"/>
          </a:p>
        </p:txBody>
      </p:sp>
      <p:pic>
        <p:nvPicPr>
          <p:cNvPr id="5" name="Picture 4" descr="A screenshot of a computer screen&#10;&#10;Description automatically generated">
            <a:extLst>
              <a:ext uri="{FF2B5EF4-FFF2-40B4-BE49-F238E27FC236}">
                <a16:creationId xmlns:a16="http://schemas.microsoft.com/office/drawing/2014/main" id="{3E94B847-E0D8-D584-9418-02A47AFCBD9D}"/>
              </a:ext>
            </a:extLst>
          </p:cNvPr>
          <p:cNvPicPr>
            <a:picLocks noChangeAspect="1"/>
          </p:cNvPicPr>
          <p:nvPr/>
        </p:nvPicPr>
        <p:blipFill>
          <a:blip r:embed="rId3"/>
          <a:stretch>
            <a:fillRect/>
          </a:stretch>
        </p:blipFill>
        <p:spPr>
          <a:xfrm>
            <a:off x="407773" y="1361339"/>
            <a:ext cx="6047824" cy="4937562"/>
          </a:xfrm>
          <a:prstGeom prst="rect">
            <a:avLst/>
          </a:prstGeom>
        </p:spPr>
      </p:pic>
      <p:pic>
        <p:nvPicPr>
          <p:cNvPr id="7" name="Picture 6" descr="A graph of the number of people living longer&#10;&#10;Description automatically generated with medium confidence">
            <a:extLst>
              <a:ext uri="{FF2B5EF4-FFF2-40B4-BE49-F238E27FC236}">
                <a16:creationId xmlns:a16="http://schemas.microsoft.com/office/drawing/2014/main" id="{0DEBAAC8-684D-040E-5B81-19BC57E7F28C}"/>
              </a:ext>
            </a:extLst>
          </p:cNvPr>
          <p:cNvPicPr>
            <a:picLocks noChangeAspect="1"/>
          </p:cNvPicPr>
          <p:nvPr/>
        </p:nvPicPr>
        <p:blipFill>
          <a:blip r:embed="rId4"/>
          <a:stretch>
            <a:fillRect/>
          </a:stretch>
        </p:blipFill>
        <p:spPr>
          <a:xfrm>
            <a:off x="6330872" y="1767016"/>
            <a:ext cx="5861128" cy="3875651"/>
          </a:xfrm>
          <a:prstGeom prst="rect">
            <a:avLst/>
          </a:prstGeom>
        </p:spPr>
      </p:pic>
    </p:spTree>
    <p:extLst>
      <p:ext uri="{BB962C8B-B14F-4D97-AF65-F5344CB8AC3E}">
        <p14:creationId xmlns:p14="http://schemas.microsoft.com/office/powerpoint/2010/main" val="2170290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F362-1541-E7BB-CDA1-A0BFA184FE01}"/>
              </a:ext>
            </a:extLst>
          </p:cNvPr>
          <p:cNvSpPr>
            <a:spLocks noGrp="1"/>
          </p:cNvSpPr>
          <p:nvPr>
            <p:ph type="title"/>
          </p:nvPr>
        </p:nvSpPr>
        <p:spPr/>
        <p:txBody>
          <a:bodyPr/>
          <a:lstStyle/>
          <a:p>
            <a:r>
              <a:rPr lang="en-US" dirty="0"/>
              <a:t>Useful </a:t>
            </a:r>
            <a:r>
              <a:rPr lang="en-US" dirty="0" err="1"/>
              <a:t>geoms</a:t>
            </a:r>
            <a:endParaRPr lang="en-US" dirty="0"/>
          </a:p>
        </p:txBody>
      </p:sp>
      <p:sp>
        <p:nvSpPr>
          <p:cNvPr id="3" name="Slide Number Placeholder 2">
            <a:extLst>
              <a:ext uri="{FF2B5EF4-FFF2-40B4-BE49-F238E27FC236}">
                <a16:creationId xmlns:a16="http://schemas.microsoft.com/office/drawing/2014/main" id="{83A2482A-2337-F79A-97A8-C954BF646A8A}"/>
              </a:ext>
            </a:extLst>
          </p:cNvPr>
          <p:cNvSpPr>
            <a:spLocks noGrp="1"/>
          </p:cNvSpPr>
          <p:nvPr>
            <p:ph type="sldNum" sz="quarter" idx="12"/>
          </p:nvPr>
        </p:nvSpPr>
        <p:spPr/>
        <p:txBody>
          <a:bodyPr/>
          <a:lstStyle/>
          <a:p>
            <a:fld id="{85C893B6-8239-B544-860F-8E6624F3670C}" type="slidenum">
              <a:rPr lang="en-US" smtClean="0"/>
              <a:t>38</a:t>
            </a:fld>
            <a:endParaRPr lang="en-US"/>
          </a:p>
        </p:txBody>
      </p:sp>
      <p:graphicFrame>
        <p:nvGraphicFramePr>
          <p:cNvPr id="4" name="Table 3">
            <a:extLst>
              <a:ext uri="{FF2B5EF4-FFF2-40B4-BE49-F238E27FC236}">
                <a16:creationId xmlns:a16="http://schemas.microsoft.com/office/drawing/2014/main" id="{469E80E5-CCE9-D8DC-E4D5-52BF5B2A5C43}"/>
              </a:ext>
            </a:extLst>
          </p:cNvPr>
          <p:cNvGraphicFramePr>
            <a:graphicFrameLocks noGrp="1"/>
          </p:cNvGraphicFramePr>
          <p:nvPr/>
        </p:nvGraphicFramePr>
        <p:xfrm>
          <a:off x="1848556" y="1485206"/>
          <a:ext cx="8362244" cy="4622800"/>
        </p:xfrm>
        <a:graphic>
          <a:graphicData uri="http://schemas.openxmlformats.org/drawingml/2006/table">
            <a:tbl>
              <a:tblPr firstRow="1" bandRow="1">
                <a:tableStyleId>{5C22544A-7EE6-4342-B048-85BDC9FD1C3A}</a:tableStyleId>
              </a:tblPr>
              <a:tblGrid>
                <a:gridCol w="2229555">
                  <a:extLst>
                    <a:ext uri="{9D8B030D-6E8A-4147-A177-3AD203B41FA5}">
                      <a16:colId xmlns:a16="http://schemas.microsoft.com/office/drawing/2014/main" val="20000"/>
                    </a:ext>
                  </a:extLst>
                </a:gridCol>
                <a:gridCol w="6132689">
                  <a:extLst>
                    <a:ext uri="{9D8B030D-6E8A-4147-A177-3AD203B41FA5}">
                      <a16:colId xmlns:a16="http://schemas.microsoft.com/office/drawing/2014/main" val="20001"/>
                    </a:ext>
                  </a:extLst>
                </a:gridCol>
              </a:tblGrid>
              <a:tr h="370840">
                <a:tc>
                  <a:txBody>
                    <a:bodyPr/>
                    <a:lstStyle/>
                    <a:p>
                      <a:r>
                        <a:rPr lang="en-US" sz="1600" dirty="0" err="1"/>
                        <a:t>Geom</a:t>
                      </a:r>
                      <a:endParaRPr lang="en-US" sz="1600" dirty="0"/>
                    </a:p>
                  </a:txBody>
                  <a:tcPr/>
                </a:tc>
                <a:tc>
                  <a:txBody>
                    <a:bodyPr/>
                    <a:lstStyle/>
                    <a:p>
                      <a:r>
                        <a:rPr lang="en-US" sz="1600" dirty="0"/>
                        <a:t>Purpose</a:t>
                      </a:r>
                    </a:p>
                  </a:txBody>
                  <a:tcPr/>
                </a:tc>
                <a:extLst>
                  <a:ext uri="{0D108BD9-81ED-4DB2-BD59-A6C34878D82A}">
                    <a16:rowId xmlns:a16="http://schemas.microsoft.com/office/drawing/2014/main" val="10000"/>
                  </a:ext>
                </a:extLst>
              </a:tr>
              <a:tr h="370840">
                <a:tc>
                  <a:txBody>
                    <a:bodyPr/>
                    <a:lstStyle/>
                    <a:p>
                      <a:r>
                        <a:rPr lang="en-US" sz="1600" dirty="0" err="1"/>
                        <a:t>geom_smooth</a:t>
                      </a:r>
                      <a:r>
                        <a:rPr lang="en-US" sz="1600" dirty="0"/>
                        <a:t>()</a:t>
                      </a:r>
                    </a:p>
                  </a:txBody>
                  <a:tcPr/>
                </a:tc>
                <a:tc>
                  <a:txBody>
                    <a:bodyPr/>
                    <a:lstStyle/>
                    <a:p>
                      <a:r>
                        <a:rPr lang="en-US" sz="1600" dirty="0"/>
                        <a:t>Fits a smoother to data and displays</a:t>
                      </a:r>
                      <a:r>
                        <a:rPr lang="en-US" sz="1600" baseline="0" dirty="0"/>
                        <a:t> the smooth and its standard error</a:t>
                      </a:r>
                      <a:endParaRPr lang="en-US" sz="1600" dirty="0"/>
                    </a:p>
                  </a:txBody>
                  <a:tcPr/>
                </a:tc>
                <a:extLst>
                  <a:ext uri="{0D108BD9-81ED-4DB2-BD59-A6C34878D82A}">
                    <a16:rowId xmlns:a16="http://schemas.microsoft.com/office/drawing/2014/main" val="10001"/>
                  </a:ext>
                </a:extLst>
              </a:tr>
              <a:tr h="370840">
                <a:tc>
                  <a:txBody>
                    <a:bodyPr/>
                    <a:lstStyle/>
                    <a:p>
                      <a:r>
                        <a:rPr lang="en-US" sz="1600" dirty="0" err="1"/>
                        <a:t>geom_boxplot</a:t>
                      </a:r>
                      <a:r>
                        <a:rPr lang="en-US" sz="1600" dirty="0"/>
                        <a:t>()</a:t>
                      </a:r>
                    </a:p>
                  </a:txBody>
                  <a:tcPr/>
                </a:tc>
                <a:tc>
                  <a:txBody>
                    <a:bodyPr/>
                    <a:lstStyle/>
                    <a:p>
                      <a:r>
                        <a:rPr lang="en-US" sz="1600" dirty="0"/>
                        <a:t>Produces a box-and-whisker plot to </a:t>
                      </a:r>
                      <a:r>
                        <a:rPr lang="en-US" sz="1600" dirty="0" err="1"/>
                        <a:t>summarise</a:t>
                      </a:r>
                      <a:r>
                        <a:rPr lang="en-US" sz="1600" dirty="0"/>
                        <a:t> the distribution of a set of points</a:t>
                      </a:r>
                    </a:p>
                  </a:txBody>
                  <a:tcPr/>
                </a:tc>
                <a:extLst>
                  <a:ext uri="{0D108BD9-81ED-4DB2-BD59-A6C34878D82A}">
                    <a16:rowId xmlns:a16="http://schemas.microsoft.com/office/drawing/2014/main" val="10002"/>
                  </a:ext>
                </a:extLst>
              </a:tr>
              <a:tr h="370840">
                <a:tc>
                  <a:txBody>
                    <a:bodyPr/>
                    <a:lstStyle/>
                    <a:p>
                      <a:r>
                        <a:rPr lang="en-US" sz="1600" dirty="0" err="1"/>
                        <a:t>geom_histogram</a:t>
                      </a:r>
                      <a:r>
                        <a:rPr lang="en-US" sz="1600" dirty="0"/>
                        <a:t>()</a:t>
                      </a:r>
                    </a:p>
                    <a:p>
                      <a:r>
                        <a:rPr lang="en-US" sz="1600" dirty="0" err="1"/>
                        <a:t>geom_freqpoly</a:t>
                      </a:r>
                      <a:r>
                        <a:rPr lang="en-US" sz="1600" dirty="0"/>
                        <a:t>()</a:t>
                      </a:r>
                    </a:p>
                  </a:txBody>
                  <a:tcPr/>
                </a:tc>
                <a:tc>
                  <a:txBody>
                    <a:bodyPr/>
                    <a:lstStyle/>
                    <a:p>
                      <a:r>
                        <a:rPr lang="en-US" sz="1600" dirty="0"/>
                        <a:t>Shows the distribution of continuous variables</a:t>
                      </a:r>
                    </a:p>
                  </a:txBody>
                  <a:tcPr/>
                </a:tc>
                <a:extLst>
                  <a:ext uri="{0D108BD9-81ED-4DB2-BD59-A6C34878D82A}">
                    <a16:rowId xmlns:a16="http://schemas.microsoft.com/office/drawing/2014/main" val="10003"/>
                  </a:ext>
                </a:extLst>
              </a:tr>
              <a:tr h="370840">
                <a:tc>
                  <a:txBody>
                    <a:bodyPr/>
                    <a:lstStyle/>
                    <a:p>
                      <a:r>
                        <a:rPr lang="en-US" sz="1600" dirty="0" err="1"/>
                        <a:t>geom_bar</a:t>
                      </a:r>
                      <a:r>
                        <a:rPr lang="en-US" sz="1600" dirty="0"/>
                        <a:t>()</a:t>
                      </a:r>
                    </a:p>
                  </a:txBody>
                  <a:tcPr/>
                </a:tc>
                <a:tc>
                  <a:txBody>
                    <a:bodyPr/>
                    <a:lstStyle/>
                    <a:p>
                      <a:r>
                        <a:rPr lang="en-US" sz="1600" dirty="0"/>
                        <a:t>Shows the distribution of categorical</a:t>
                      </a:r>
                      <a:r>
                        <a:rPr lang="en-US" sz="1600" baseline="0" dirty="0"/>
                        <a:t> variables</a:t>
                      </a:r>
                      <a:endParaRPr lang="en-US" sz="1600" dirty="0"/>
                    </a:p>
                  </a:txBody>
                  <a:tcPr/>
                </a:tc>
                <a:extLst>
                  <a:ext uri="{0D108BD9-81ED-4DB2-BD59-A6C34878D82A}">
                    <a16:rowId xmlns:a16="http://schemas.microsoft.com/office/drawing/2014/main" val="10004"/>
                  </a:ext>
                </a:extLst>
              </a:tr>
              <a:tr h="370840">
                <a:tc>
                  <a:txBody>
                    <a:bodyPr/>
                    <a:lstStyle/>
                    <a:p>
                      <a:r>
                        <a:rPr lang="en-US" sz="1600" dirty="0" err="1"/>
                        <a:t>geom_path</a:t>
                      </a:r>
                      <a:r>
                        <a:rPr lang="en-US" sz="1600" dirty="0"/>
                        <a:t>()</a:t>
                      </a:r>
                    </a:p>
                    <a:p>
                      <a:r>
                        <a:rPr lang="en-US" sz="1600" dirty="0" err="1"/>
                        <a:t>geom_line</a:t>
                      </a:r>
                      <a:r>
                        <a:rPr lang="en-US" sz="1600" dirty="0"/>
                        <a:t>()</a:t>
                      </a:r>
                    </a:p>
                  </a:txBody>
                  <a:tcPr/>
                </a:tc>
                <a:tc>
                  <a:txBody>
                    <a:bodyPr/>
                    <a:lstStyle/>
                    <a:p>
                      <a:r>
                        <a:rPr lang="en-US" sz="1600" dirty="0"/>
                        <a:t>Draws lines between data points</a:t>
                      </a:r>
                    </a:p>
                  </a:txBody>
                  <a:tcPr/>
                </a:tc>
                <a:extLst>
                  <a:ext uri="{0D108BD9-81ED-4DB2-BD59-A6C34878D82A}">
                    <a16:rowId xmlns:a16="http://schemas.microsoft.com/office/drawing/2014/main" val="10005"/>
                  </a:ext>
                </a:extLst>
              </a:tr>
              <a:tr h="370840">
                <a:tc>
                  <a:txBody>
                    <a:bodyPr/>
                    <a:lstStyle/>
                    <a:p>
                      <a:r>
                        <a:rPr lang="en-US" sz="1600" dirty="0" err="1"/>
                        <a:t>geom_area</a:t>
                      </a:r>
                      <a:r>
                        <a:rPr lang="en-US" sz="1600" dirty="0"/>
                        <a:t>()</a:t>
                      </a:r>
                    </a:p>
                  </a:txBody>
                  <a:tcPr/>
                </a:tc>
                <a:tc>
                  <a:txBody>
                    <a:bodyPr/>
                    <a:lstStyle/>
                    <a:p>
                      <a:r>
                        <a:rPr lang="en-US" sz="1600" dirty="0"/>
                        <a:t>Draws an area plot,</a:t>
                      </a:r>
                      <a:r>
                        <a:rPr lang="en-US" sz="1600" baseline="0" dirty="0"/>
                        <a:t> which is a line plot filled to the y-axis. Multiple groups will be stacked upon each other</a:t>
                      </a:r>
                      <a:endParaRPr lang="en-US" sz="1600" dirty="0"/>
                    </a:p>
                  </a:txBody>
                  <a:tcPr/>
                </a:tc>
                <a:extLst>
                  <a:ext uri="{0D108BD9-81ED-4DB2-BD59-A6C34878D82A}">
                    <a16:rowId xmlns:a16="http://schemas.microsoft.com/office/drawing/2014/main" val="10006"/>
                  </a:ext>
                </a:extLst>
              </a:tr>
              <a:tr h="370840">
                <a:tc>
                  <a:txBody>
                    <a:bodyPr/>
                    <a:lstStyle/>
                    <a:p>
                      <a:r>
                        <a:rPr lang="en-US" sz="1600" dirty="0" err="1"/>
                        <a:t>geom_rect</a:t>
                      </a:r>
                      <a:r>
                        <a:rPr lang="en-US" sz="1600" dirty="0"/>
                        <a:t>()</a:t>
                      </a:r>
                    </a:p>
                    <a:p>
                      <a:r>
                        <a:rPr lang="en-US" sz="1600" dirty="0" err="1"/>
                        <a:t>geom_tile</a:t>
                      </a:r>
                      <a:r>
                        <a:rPr lang="en-US" sz="1600" dirty="0"/>
                        <a:t>()</a:t>
                      </a:r>
                    </a:p>
                    <a:p>
                      <a:r>
                        <a:rPr lang="en-US" sz="1600" dirty="0" err="1"/>
                        <a:t>geom_raster</a:t>
                      </a:r>
                      <a:r>
                        <a:rPr lang="en-US" sz="1600" dirty="0"/>
                        <a:t>()</a:t>
                      </a:r>
                    </a:p>
                  </a:txBody>
                  <a:tcPr/>
                </a:tc>
                <a:tc>
                  <a:txBody>
                    <a:bodyPr/>
                    <a:lstStyle/>
                    <a:p>
                      <a:r>
                        <a:rPr lang="en-US" sz="1600" dirty="0"/>
                        <a:t>Draw rectangles</a:t>
                      </a:r>
                    </a:p>
                  </a:txBody>
                  <a:tcPr/>
                </a:tc>
                <a:extLst>
                  <a:ext uri="{0D108BD9-81ED-4DB2-BD59-A6C34878D82A}">
                    <a16:rowId xmlns:a16="http://schemas.microsoft.com/office/drawing/2014/main" val="10007"/>
                  </a:ext>
                </a:extLst>
              </a:tr>
              <a:tr h="370840">
                <a:tc>
                  <a:txBody>
                    <a:bodyPr/>
                    <a:lstStyle/>
                    <a:p>
                      <a:r>
                        <a:rPr lang="en-US" sz="1600" dirty="0" err="1"/>
                        <a:t>geom_polygon</a:t>
                      </a:r>
                      <a:r>
                        <a:rPr lang="en-US" sz="1600" dirty="0"/>
                        <a:t>()</a:t>
                      </a:r>
                    </a:p>
                  </a:txBody>
                  <a:tcPr/>
                </a:tc>
                <a:tc>
                  <a:txBody>
                    <a:bodyPr/>
                    <a:lstStyle/>
                    <a:p>
                      <a:r>
                        <a:rPr lang="en-US" sz="1600" dirty="0"/>
                        <a:t>Draws polygons, which</a:t>
                      </a:r>
                      <a:r>
                        <a:rPr lang="en-US" sz="1600" baseline="0" dirty="0"/>
                        <a:t> are filled paths.</a:t>
                      </a:r>
                      <a:endParaRPr lang="en-US" sz="16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55534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FB81-0315-77BC-8094-648E585E095C}"/>
              </a:ext>
            </a:extLst>
          </p:cNvPr>
          <p:cNvSpPr>
            <a:spLocks noGrp="1"/>
          </p:cNvSpPr>
          <p:nvPr>
            <p:ph type="title"/>
          </p:nvPr>
        </p:nvSpPr>
        <p:spPr/>
        <p:txBody>
          <a:bodyPr/>
          <a:lstStyle/>
          <a:p>
            <a:r>
              <a:rPr lang="en-US" b="1" dirty="0">
                <a:solidFill>
                  <a:srgbClr val="00B050"/>
                </a:solidFill>
              </a:rPr>
              <a:t>Challenge 3.2</a:t>
            </a:r>
          </a:p>
        </p:txBody>
      </p:sp>
      <p:sp>
        <p:nvSpPr>
          <p:cNvPr id="4" name="Content Placeholder 3">
            <a:extLst>
              <a:ext uri="{FF2B5EF4-FFF2-40B4-BE49-F238E27FC236}">
                <a16:creationId xmlns:a16="http://schemas.microsoft.com/office/drawing/2014/main" id="{0A0263C2-E0AD-EFD4-A167-44A2A3AFBB30}"/>
              </a:ext>
            </a:extLst>
          </p:cNvPr>
          <p:cNvSpPr>
            <a:spLocks noGrp="1"/>
          </p:cNvSpPr>
          <p:nvPr>
            <p:ph idx="1"/>
          </p:nvPr>
        </p:nvSpPr>
        <p:spPr>
          <a:xfrm>
            <a:off x="609600" y="1600202"/>
            <a:ext cx="10972800" cy="636372"/>
          </a:xfrm>
        </p:spPr>
        <p:txBody>
          <a:bodyPr>
            <a:normAutofit fontScale="92500"/>
          </a:bodyPr>
          <a:lstStyle/>
          <a:p>
            <a:r>
              <a:rPr lang="en-US" dirty="0"/>
              <a:t>Generate the following box plot (</a:t>
            </a:r>
            <a:r>
              <a:rPr lang="en-US" dirty="0" err="1"/>
              <a:t>hwy</a:t>
            </a:r>
            <a:r>
              <a:rPr lang="en-US" dirty="0"/>
              <a:t> by manufacturer) from mpg.</a:t>
            </a:r>
          </a:p>
        </p:txBody>
      </p:sp>
      <p:sp>
        <p:nvSpPr>
          <p:cNvPr id="3" name="Slide Number Placeholder 2">
            <a:extLst>
              <a:ext uri="{FF2B5EF4-FFF2-40B4-BE49-F238E27FC236}">
                <a16:creationId xmlns:a16="http://schemas.microsoft.com/office/drawing/2014/main" id="{88DBC0C4-C547-853E-E149-394FB37DF279}"/>
              </a:ext>
            </a:extLst>
          </p:cNvPr>
          <p:cNvSpPr>
            <a:spLocks noGrp="1"/>
          </p:cNvSpPr>
          <p:nvPr>
            <p:ph type="sldNum" sz="quarter" idx="12"/>
          </p:nvPr>
        </p:nvSpPr>
        <p:spPr/>
        <p:txBody>
          <a:bodyPr/>
          <a:lstStyle/>
          <a:p>
            <a:fld id="{85C893B6-8239-B544-860F-8E6624F3670C}" type="slidenum">
              <a:rPr lang="en-US" smtClean="0"/>
              <a:t>39</a:t>
            </a:fld>
            <a:endParaRPr lang="en-US"/>
          </a:p>
        </p:txBody>
      </p:sp>
      <p:pic>
        <p:nvPicPr>
          <p:cNvPr id="5" name="Picture 4">
            <a:extLst>
              <a:ext uri="{FF2B5EF4-FFF2-40B4-BE49-F238E27FC236}">
                <a16:creationId xmlns:a16="http://schemas.microsoft.com/office/drawing/2014/main" id="{5548E5C2-6DDD-F19E-2105-19F78062C383}"/>
              </a:ext>
            </a:extLst>
          </p:cNvPr>
          <p:cNvPicPr>
            <a:picLocks noChangeAspect="1"/>
          </p:cNvPicPr>
          <p:nvPr/>
        </p:nvPicPr>
        <p:blipFill>
          <a:blip r:embed="rId2"/>
          <a:stretch>
            <a:fillRect/>
          </a:stretch>
        </p:blipFill>
        <p:spPr>
          <a:xfrm>
            <a:off x="1816974" y="2327856"/>
            <a:ext cx="8222933" cy="4046973"/>
          </a:xfrm>
          <a:prstGeom prst="rect">
            <a:avLst/>
          </a:prstGeom>
        </p:spPr>
      </p:pic>
    </p:spTree>
    <p:extLst>
      <p:ext uri="{BB962C8B-B14F-4D97-AF65-F5344CB8AC3E}">
        <p14:creationId xmlns:p14="http://schemas.microsoft.com/office/powerpoint/2010/main" val="4038561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4</a:t>
            </a:fld>
            <a:endParaRPr lang="en-US"/>
          </a:p>
        </p:txBody>
      </p:sp>
      <p:graphicFrame>
        <p:nvGraphicFramePr>
          <p:cNvPr id="5" name="Table 5">
            <a:extLst>
              <a:ext uri="{FF2B5EF4-FFF2-40B4-BE49-F238E27FC236}">
                <a16:creationId xmlns:a16="http://schemas.microsoft.com/office/drawing/2014/main" id="{1BAED23B-B9D8-D548-908D-6D6EAE4C957C}"/>
              </a:ext>
            </a:extLst>
          </p:cNvPr>
          <p:cNvGraphicFramePr>
            <a:graphicFrameLocks noGrp="1"/>
          </p:cNvGraphicFramePr>
          <p:nvPr>
            <p:extLst>
              <p:ext uri="{D42A27DB-BD31-4B8C-83A1-F6EECF244321}">
                <p14:modId xmlns:p14="http://schemas.microsoft.com/office/powerpoint/2010/main" val="3709289576"/>
              </p:ext>
            </p:extLst>
          </p:nvPr>
        </p:nvGraphicFramePr>
        <p:xfrm>
          <a:off x="1860331" y="1752710"/>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a:t>
                      </a:r>
                      <a:r>
                        <a:rPr lang="en-US" sz="1800">
                          <a:solidFill>
                            <a:schemeClr val="tx1"/>
                          </a:solidFill>
                        </a:rPr>
                        <a:t>with ggplot2</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spTree>
    <p:extLst>
      <p:ext uri="{BB962C8B-B14F-4D97-AF65-F5344CB8AC3E}">
        <p14:creationId xmlns:p14="http://schemas.microsoft.com/office/powerpoint/2010/main" val="2432530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382A-3AB4-FEEF-F12F-AF56C1AC868E}"/>
              </a:ext>
            </a:extLst>
          </p:cNvPr>
          <p:cNvSpPr>
            <a:spLocks noGrp="1"/>
          </p:cNvSpPr>
          <p:nvPr>
            <p:ph type="title"/>
          </p:nvPr>
        </p:nvSpPr>
        <p:spPr/>
        <p:txBody>
          <a:bodyPr/>
          <a:lstStyle/>
          <a:p>
            <a:pPr algn="l"/>
            <a:r>
              <a:rPr lang="en-US" dirty="0"/>
              <a:t>Summary</a:t>
            </a:r>
          </a:p>
        </p:txBody>
      </p:sp>
      <p:sp>
        <p:nvSpPr>
          <p:cNvPr id="3" name="Content Placeholder 2">
            <a:extLst>
              <a:ext uri="{FF2B5EF4-FFF2-40B4-BE49-F238E27FC236}">
                <a16:creationId xmlns:a16="http://schemas.microsoft.com/office/drawing/2014/main" id="{D299940F-999A-FE1F-31DC-F1BC52FEA7AB}"/>
              </a:ext>
            </a:extLst>
          </p:cNvPr>
          <p:cNvSpPr>
            <a:spLocks noGrp="1"/>
          </p:cNvSpPr>
          <p:nvPr>
            <p:ph sz="half" idx="1"/>
          </p:nvPr>
        </p:nvSpPr>
        <p:spPr/>
        <p:txBody>
          <a:bodyPr>
            <a:normAutofit fontScale="92500" lnSpcReduction="10000"/>
          </a:bodyPr>
          <a:lstStyle/>
          <a:p>
            <a:r>
              <a:rPr lang="en-US" dirty="0"/>
              <a:t>Layered grammar of graphics, enables us to concisely describe the components of a graphic.</a:t>
            </a:r>
          </a:p>
          <a:p>
            <a:r>
              <a:rPr lang="en-US" dirty="0"/>
              <a:t>Benefits:</a:t>
            </a:r>
          </a:p>
          <a:p>
            <a:pPr lvl="1"/>
            <a:r>
              <a:rPr lang="en-US" dirty="0"/>
              <a:t>plots can be designed in a layered manner (+ operator)</a:t>
            </a:r>
          </a:p>
          <a:p>
            <a:pPr lvl="1"/>
            <a:r>
              <a:rPr lang="en-US" dirty="0"/>
              <a:t>a wide range of plots can be generated to support decision analysis, including scatterplots, histograms and time series charts </a:t>
            </a:r>
          </a:p>
          <a:p>
            <a:pPr lvl="1"/>
            <a:r>
              <a:rPr lang="en-US" dirty="0"/>
              <a:t>charts can be developed rapidly, and this support an iterative process of decision support </a:t>
            </a:r>
          </a:p>
          <a:p>
            <a:endParaRPr lang="en-US" dirty="0"/>
          </a:p>
          <a:p>
            <a:endParaRPr lang="en-US" dirty="0"/>
          </a:p>
        </p:txBody>
      </p:sp>
      <p:sp>
        <p:nvSpPr>
          <p:cNvPr id="5" name="Slide Number Placeholder 4">
            <a:extLst>
              <a:ext uri="{FF2B5EF4-FFF2-40B4-BE49-F238E27FC236}">
                <a16:creationId xmlns:a16="http://schemas.microsoft.com/office/drawing/2014/main" id="{75ED9A96-D93A-C999-EA88-C76D2EB51128}"/>
              </a:ext>
            </a:extLst>
          </p:cNvPr>
          <p:cNvSpPr>
            <a:spLocks noGrp="1"/>
          </p:cNvSpPr>
          <p:nvPr>
            <p:ph type="sldNum" sz="quarter" idx="12"/>
          </p:nvPr>
        </p:nvSpPr>
        <p:spPr/>
        <p:txBody>
          <a:bodyPr/>
          <a:lstStyle/>
          <a:p>
            <a:fld id="{85C893B6-8239-B544-860F-8E6624F3670C}" type="slidenum">
              <a:rPr lang="en-US" smtClean="0"/>
              <a:t>40</a:t>
            </a:fld>
            <a:endParaRPr lang="en-US"/>
          </a:p>
        </p:txBody>
      </p:sp>
      <p:pic>
        <p:nvPicPr>
          <p:cNvPr id="4" name="Picture 3" descr="A picture containing text, screenshot, diagram, plot&#10;&#10;Description automatically generated">
            <a:extLst>
              <a:ext uri="{FF2B5EF4-FFF2-40B4-BE49-F238E27FC236}">
                <a16:creationId xmlns:a16="http://schemas.microsoft.com/office/drawing/2014/main" id="{4418D7D2-C556-286D-4B87-33989826F42F}"/>
              </a:ext>
            </a:extLst>
          </p:cNvPr>
          <p:cNvPicPr>
            <a:picLocks noChangeAspect="1"/>
          </p:cNvPicPr>
          <p:nvPr/>
        </p:nvPicPr>
        <p:blipFill>
          <a:blip r:embed="rId2"/>
          <a:stretch>
            <a:fillRect/>
          </a:stretch>
        </p:blipFill>
        <p:spPr>
          <a:xfrm>
            <a:off x="6992916" y="412116"/>
            <a:ext cx="4151067" cy="2846900"/>
          </a:xfrm>
          <a:prstGeom prst="rect">
            <a:avLst/>
          </a:prstGeom>
        </p:spPr>
      </p:pic>
      <p:pic>
        <p:nvPicPr>
          <p:cNvPr id="9" name="Picture 8" descr="A picture containing text, font, screenshot, number&#10;&#10;Description automatically generated">
            <a:extLst>
              <a:ext uri="{FF2B5EF4-FFF2-40B4-BE49-F238E27FC236}">
                <a16:creationId xmlns:a16="http://schemas.microsoft.com/office/drawing/2014/main" id="{6B0B23E1-1F48-99C8-7885-4BEA5E0AA35B}"/>
              </a:ext>
            </a:extLst>
          </p:cNvPr>
          <p:cNvPicPr>
            <a:picLocks noChangeAspect="1"/>
          </p:cNvPicPr>
          <p:nvPr/>
        </p:nvPicPr>
        <p:blipFill>
          <a:blip r:embed="rId3"/>
          <a:stretch>
            <a:fillRect/>
          </a:stretch>
        </p:blipFill>
        <p:spPr>
          <a:xfrm>
            <a:off x="6992916" y="3429000"/>
            <a:ext cx="4377045" cy="2757035"/>
          </a:xfrm>
          <a:prstGeom prst="rect">
            <a:avLst/>
          </a:prstGeom>
        </p:spPr>
      </p:pic>
    </p:spTree>
    <p:extLst>
      <p:ext uri="{BB962C8B-B14F-4D97-AF65-F5344CB8AC3E}">
        <p14:creationId xmlns:p14="http://schemas.microsoft.com/office/powerpoint/2010/main" val="762529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244961"/>
            <a:ext cx="10363200" cy="1470025"/>
          </a:xfrm>
        </p:spPr>
        <p:txBody>
          <a:bodyPr>
            <a:normAutofit/>
          </a:bodyPr>
          <a:lstStyle/>
          <a:p>
            <a:r>
              <a:rPr lang="en-US" dirty="0">
                <a:solidFill>
                  <a:srgbClr val="0432FF"/>
                </a:solidFill>
              </a:rPr>
              <a:t>04 – Data manipulation with </a:t>
            </a:r>
            <a:r>
              <a:rPr lang="en-US" dirty="0" err="1">
                <a:solidFill>
                  <a:srgbClr val="0432FF"/>
                </a:solidFill>
              </a:rPr>
              <a:t>dplyr</a:t>
            </a:r>
            <a:endParaRPr lang="en-US" dirty="0">
              <a:solidFill>
                <a:srgbClr val="0432FF"/>
              </a:solidFill>
            </a:endParaRPr>
          </a:p>
        </p:txBody>
      </p:sp>
      <p:sp>
        <p:nvSpPr>
          <p:cNvPr id="5" name="Slide Number Placeholder 4"/>
          <p:cNvSpPr>
            <a:spLocks noGrp="1"/>
          </p:cNvSpPr>
          <p:nvPr>
            <p:ph type="sldNum" sz="quarter" idx="12"/>
          </p:nvPr>
        </p:nvSpPr>
        <p:spPr/>
        <p:txBody>
          <a:bodyPr/>
          <a:lstStyle/>
          <a:p>
            <a:fld id="{85C893B6-8239-B544-860F-8E6624F3670C}" type="slidenum">
              <a:rPr lang="en-US" smtClean="0"/>
              <a:t>41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9" name="Picture 8" descr="A white text with black text&#10;&#10;Description automatically generated">
            <a:extLst>
              <a:ext uri="{FF2B5EF4-FFF2-40B4-BE49-F238E27FC236}">
                <a16:creationId xmlns:a16="http://schemas.microsoft.com/office/drawing/2014/main" id="{E3F18854-1FF4-9122-774A-F61E0F3208EB}"/>
              </a:ext>
            </a:extLst>
          </p:cNvPr>
          <p:cNvPicPr>
            <a:picLocks noChangeAspect="1"/>
          </p:cNvPicPr>
          <p:nvPr/>
        </p:nvPicPr>
        <p:blipFill>
          <a:blip r:embed="rId4"/>
          <a:stretch>
            <a:fillRect/>
          </a:stretch>
        </p:blipFill>
        <p:spPr>
          <a:xfrm>
            <a:off x="2471044" y="797579"/>
            <a:ext cx="7249911" cy="1919094"/>
          </a:xfrm>
          <a:prstGeom prst="rect">
            <a:avLst/>
          </a:prstGeom>
        </p:spPr>
      </p:pic>
    </p:spTree>
    <p:extLst>
      <p:ext uri="{BB962C8B-B14F-4D97-AF65-F5344CB8AC3E}">
        <p14:creationId xmlns:p14="http://schemas.microsoft.com/office/powerpoint/2010/main" val="4025573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432FF"/>
                </a:solidFill>
              </a:rPr>
              <a:t>Combining operations with the Pipe</a:t>
            </a:r>
          </a:p>
        </p:txBody>
      </p:sp>
      <p:sp>
        <p:nvSpPr>
          <p:cNvPr id="3" name="Content Placeholder 2"/>
          <p:cNvSpPr>
            <a:spLocks noGrp="1"/>
          </p:cNvSpPr>
          <p:nvPr>
            <p:ph sz="half" idx="1"/>
          </p:nvPr>
        </p:nvSpPr>
        <p:spPr>
          <a:xfrm>
            <a:off x="586556" y="1267218"/>
            <a:ext cx="4889211" cy="4839065"/>
          </a:xfrm>
        </p:spPr>
        <p:txBody>
          <a:bodyPr/>
          <a:lstStyle/>
          <a:p>
            <a:r>
              <a:rPr lang="en-US" dirty="0"/>
              <a:t>The pipe %&gt;% comes from the </a:t>
            </a:r>
            <a:r>
              <a:rPr lang="en-US" dirty="0" err="1"/>
              <a:t>magrittr</a:t>
            </a:r>
            <a:r>
              <a:rPr lang="en-US" dirty="0"/>
              <a:t> package (Stefan Milton Bache)</a:t>
            </a:r>
          </a:p>
          <a:p>
            <a:r>
              <a:rPr lang="en-US" dirty="0"/>
              <a:t>Helps to write code that is easier to read and understand</a:t>
            </a:r>
          </a:p>
          <a:p>
            <a:r>
              <a:rPr lang="es-ES_tradnl" dirty="0">
                <a:solidFill>
                  <a:srgbClr val="0000FF"/>
                </a:solidFill>
              </a:rPr>
              <a:t>x %&gt;% f(y) </a:t>
            </a:r>
            <a:r>
              <a:rPr lang="es-ES_tradnl" sz="2200" dirty="0" err="1">
                <a:solidFill>
                  <a:srgbClr val="0000FF"/>
                </a:solidFill>
                <a:sym typeface="Wingdings"/>
              </a:rPr>
              <a:t>turns</a:t>
            </a:r>
            <a:r>
              <a:rPr lang="es-ES_tradnl" sz="2200" dirty="0">
                <a:solidFill>
                  <a:srgbClr val="0000FF"/>
                </a:solidFill>
                <a:sym typeface="Wingdings"/>
              </a:rPr>
              <a:t> </a:t>
            </a:r>
            <a:r>
              <a:rPr lang="es-ES_tradnl" sz="2200" dirty="0" err="1">
                <a:solidFill>
                  <a:srgbClr val="0000FF"/>
                </a:solidFill>
                <a:sym typeface="Wingdings"/>
              </a:rPr>
              <a:t>into</a:t>
            </a:r>
            <a:r>
              <a:rPr lang="es-ES_tradnl" dirty="0">
                <a:solidFill>
                  <a:srgbClr val="0000FF"/>
                </a:solidFill>
              </a:rPr>
              <a:t> f(x, y)</a:t>
            </a:r>
            <a:endParaRPr lang="en-US" dirty="0">
              <a:solidFill>
                <a:srgbClr val="0000FF"/>
              </a:solidFill>
            </a:endParaRPr>
          </a:p>
          <a:p>
            <a:r>
              <a:rPr lang="es-ES_tradnl" dirty="0">
                <a:solidFill>
                  <a:srgbClr val="0000FF"/>
                </a:solidFill>
              </a:rPr>
              <a:t>x %&gt;% f(y) %&gt;% g(z)  </a:t>
            </a:r>
            <a:r>
              <a:rPr lang="es-ES_tradnl" sz="2200" dirty="0" err="1">
                <a:solidFill>
                  <a:srgbClr val="0000FF"/>
                </a:solidFill>
                <a:sym typeface="Wingdings"/>
              </a:rPr>
              <a:t>turns</a:t>
            </a:r>
            <a:r>
              <a:rPr lang="es-ES_tradnl" sz="2200" dirty="0">
                <a:solidFill>
                  <a:srgbClr val="0000FF"/>
                </a:solidFill>
                <a:sym typeface="Wingdings"/>
              </a:rPr>
              <a:t> </a:t>
            </a:r>
            <a:r>
              <a:rPr lang="es-ES_tradnl" sz="2200" dirty="0" err="1">
                <a:solidFill>
                  <a:srgbClr val="0000FF"/>
                </a:solidFill>
                <a:sym typeface="Wingdings"/>
              </a:rPr>
              <a:t>into</a:t>
            </a:r>
            <a:r>
              <a:rPr lang="es-ES_tradnl" dirty="0">
                <a:solidFill>
                  <a:srgbClr val="0000FF"/>
                </a:solidFill>
              </a:rPr>
              <a:t> g(f(x, y),z)</a:t>
            </a:r>
            <a:endParaRPr lang="en-US" dirty="0">
              <a:solidFill>
                <a:srgbClr val="0000FF"/>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85C893B6-8239-B544-860F-8E6624F3670C}" type="slidenum">
              <a:rPr lang="en-US" smtClean="0"/>
              <a:t>42</a:t>
            </a:fld>
            <a:endParaRPr lang="en-US"/>
          </a:p>
        </p:txBody>
      </p:sp>
      <p:sp>
        <p:nvSpPr>
          <p:cNvPr id="5" name="Rectangle 4">
            <a:extLst>
              <a:ext uri="{FF2B5EF4-FFF2-40B4-BE49-F238E27FC236}">
                <a16:creationId xmlns:a16="http://schemas.microsoft.com/office/drawing/2014/main" id="{1AEE4F95-FB2A-2C44-8CEB-AEA66D3606E8}"/>
              </a:ext>
            </a:extLst>
          </p:cNvPr>
          <p:cNvSpPr/>
          <p:nvPr/>
        </p:nvSpPr>
        <p:spPr>
          <a:xfrm>
            <a:off x="7152212" y="4199861"/>
            <a:ext cx="2979214" cy="369332"/>
          </a:xfrm>
          <a:prstGeom prst="rect">
            <a:avLst/>
          </a:prstGeom>
        </p:spPr>
        <p:txBody>
          <a:bodyPr wrap="none">
            <a:spAutoFit/>
          </a:bodyPr>
          <a:lstStyle/>
          <a:p>
            <a:r>
              <a:rPr lang="en-US" dirty="0">
                <a:hlinkClick r:id="rId3"/>
              </a:rPr>
              <a:t>https://magrittr.tidyverse.org</a:t>
            </a:r>
            <a:r>
              <a:rPr lang="en-US" dirty="0"/>
              <a:t> </a:t>
            </a:r>
          </a:p>
        </p:txBody>
      </p:sp>
      <p:pic>
        <p:nvPicPr>
          <p:cNvPr id="7" name="Picture 6" descr="Graphical user interface, text, application&#10;&#10;Description automatically generated">
            <a:extLst>
              <a:ext uri="{FF2B5EF4-FFF2-40B4-BE49-F238E27FC236}">
                <a16:creationId xmlns:a16="http://schemas.microsoft.com/office/drawing/2014/main" id="{F35368DA-317D-0443-A7C0-ACB52E1602D9}"/>
              </a:ext>
            </a:extLst>
          </p:cNvPr>
          <p:cNvPicPr>
            <a:picLocks noChangeAspect="1"/>
          </p:cNvPicPr>
          <p:nvPr/>
        </p:nvPicPr>
        <p:blipFill>
          <a:blip r:embed="rId4"/>
          <a:stretch>
            <a:fillRect/>
          </a:stretch>
        </p:blipFill>
        <p:spPr>
          <a:xfrm>
            <a:off x="6057563" y="1330492"/>
            <a:ext cx="5775685" cy="2611382"/>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7C848168-2E44-1141-BDB5-87383DF29B87}"/>
              </a:ext>
            </a:extLst>
          </p:cNvPr>
          <p:cNvPicPr>
            <a:picLocks noChangeAspect="1"/>
          </p:cNvPicPr>
          <p:nvPr/>
        </p:nvPicPr>
        <p:blipFill>
          <a:blip r:embed="rId5"/>
          <a:stretch>
            <a:fillRect/>
          </a:stretch>
        </p:blipFill>
        <p:spPr>
          <a:xfrm>
            <a:off x="6158766" y="4986160"/>
            <a:ext cx="5662418" cy="1120123"/>
          </a:xfrm>
          <a:prstGeom prst="rect">
            <a:avLst/>
          </a:prstGeom>
        </p:spPr>
      </p:pic>
    </p:spTree>
    <p:extLst>
      <p:ext uri="{BB962C8B-B14F-4D97-AF65-F5344CB8AC3E}">
        <p14:creationId xmlns:p14="http://schemas.microsoft.com/office/powerpoint/2010/main" val="4108923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DB9DBB6-F23E-50E5-A82A-3F1925F2BE38}"/>
              </a:ext>
            </a:extLst>
          </p:cNvPr>
          <p:cNvSpPr>
            <a:spLocks noGrp="1"/>
          </p:cNvSpPr>
          <p:nvPr>
            <p:ph type="sldNum" sz="quarter" idx="12"/>
          </p:nvPr>
        </p:nvSpPr>
        <p:spPr/>
        <p:txBody>
          <a:bodyPr/>
          <a:lstStyle/>
          <a:p>
            <a:fld id="{85C893B6-8239-B544-860F-8E6624F3670C}" type="slidenum">
              <a:rPr lang="en-US" smtClean="0"/>
              <a:t>43</a:t>
            </a:fld>
            <a:endParaRPr lang="en-US"/>
          </a:p>
        </p:txBody>
      </p:sp>
      <p:pic>
        <p:nvPicPr>
          <p:cNvPr id="8" name="Picture 7" descr="A screenshot of a computer&#10;&#10;Description automatically generated">
            <a:extLst>
              <a:ext uri="{FF2B5EF4-FFF2-40B4-BE49-F238E27FC236}">
                <a16:creationId xmlns:a16="http://schemas.microsoft.com/office/drawing/2014/main" id="{66D94914-30A2-5D93-7F1A-E6E2D907C749}"/>
              </a:ext>
            </a:extLst>
          </p:cNvPr>
          <p:cNvPicPr>
            <a:picLocks noChangeAspect="1"/>
          </p:cNvPicPr>
          <p:nvPr/>
        </p:nvPicPr>
        <p:blipFill>
          <a:blip r:embed="rId2"/>
          <a:stretch>
            <a:fillRect/>
          </a:stretch>
        </p:blipFill>
        <p:spPr>
          <a:xfrm>
            <a:off x="1030233" y="219794"/>
            <a:ext cx="9164392" cy="2943820"/>
          </a:xfrm>
          <a:prstGeom prst="rect">
            <a:avLst/>
          </a:prstGeom>
        </p:spPr>
      </p:pic>
      <p:pic>
        <p:nvPicPr>
          <p:cNvPr id="12" name="Picture 11" descr="A white background with black text&#10;&#10;Description automatically generated">
            <a:extLst>
              <a:ext uri="{FF2B5EF4-FFF2-40B4-BE49-F238E27FC236}">
                <a16:creationId xmlns:a16="http://schemas.microsoft.com/office/drawing/2014/main" id="{EC7D1EE0-EE56-73AC-0261-F3AFBCC3972B}"/>
              </a:ext>
            </a:extLst>
          </p:cNvPr>
          <p:cNvPicPr>
            <a:picLocks noChangeAspect="1"/>
          </p:cNvPicPr>
          <p:nvPr/>
        </p:nvPicPr>
        <p:blipFill>
          <a:blip r:embed="rId3"/>
          <a:stretch>
            <a:fillRect/>
          </a:stretch>
        </p:blipFill>
        <p:spPr>
          <a:xfrm>
            <a:off x="1030232" y="3780706"/>
            <a:ext cx="9175361" cy="1999983"/>
          </a:xfrm>
          <a:prstGeom prst="rect">
            <a:avLst/>
          </a:prstGeom>
        </p:spPr>
      </p:pic>
    </p:spTree>
    <p:extLst>
      <p:ext uri="{BB962C8B-B14F-4D97-AF65-F5344CB8AC3E}">
        <p14:creationId xmlns:p14="http://schemas.microsoft.com/office/powerpoint/2010/main" val="2004481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DB79-322D-CB86-AB46-DD5D7F0F5A2D}"/>
              </a:ext>
            </a:extLst>
          </p:cNvPr>
          <p:cNvSpPr>
            <a:spLocks noGrp="1"/>
          </p:cNvSpPr>
          <p:nvPr>
            <p:ph type="title"/>
          </p:nvPr>
        </p:nvSpPr>
        <p:spPr/>
        <p:txBody>
          <a:bodyPr/>
          <a:lstStyle/>
          <a:p>
            <a:r>
              <a:rPr lang="en-US" dirty="0"/>
              <a:t>Utility of </a:t>
            </a:r>
            <a:r>
              <a:rPr lang="en-US" dirty="0" err="1"/>
              <a:t>dplyr</a:t>
            </a:r>
            <a:endParaRPr lang="en-US" dirty="0"/>
          </a:p>
        </p:txBody>
      </p:sp>
      <p:sp>
        <p:nvSpPr>
          <p:cNvPr id="3" name="Content Placeholder 2"/>
          <p:cNvSpPr>
            <a:spLocks noGrp="1"/>
          </p:cNvSpPr>
          <p:nvPr>
            <p:ph idx="1"/>
          </p:nvPr>
        </p:nvSpPr>
        <p:spPr/>
        <p:txBody>
          <a:bodyPr>
            <a:normAutofit/>
          </a:bodyPr>
          <a:lstStyle/>
          <a:p>
            <a:r>
              <a:rPr lang="en-US" dirty="0" err="1"/>
              <a:t>Visualisation</a:t>
            </a:r>
            <a:r>
              <a:rPr lang="en-US" dirty="0"/>
              <a:t> is an important tool for insight generation, but it</a:t>
            </a:r>
            <a:r>
              <a:rPr lang="uk-UA" dirty="0"/>
              <a:t>’</a:t>
            </a:r>
            <a:r>
              <a:rPr lang="en-US" dirty="0"/>
              <a:t>s rare that you get the data in exactly the right form you need (Wickham and </a:t>
            </a:r>
            <a:r>
              <a:rPr lang="en-US" dirty="0" err="1"/>
              <a:t>Grolemund</a:t>
            </a:r>
            <a:r>
              <a:rPr lang="en-US" dirty="0"/>
              <a:t> 2017)</a:t>
            </a:r>
          </a:p>
          <a:p>
            <a:pPr lvl="1"/>
            <a:r>
              <a:rPr lang="en-US" dirty="0"/>
              <a:t>Create new variables</a:t>
            </a:r>
          </a:p>
          <a:p>
            <a:pPr lvl="1"/>
            <a:r>
              <a:rPr lang="en-US" dirty="0"/>
              <a:t>Create summaries</a:t>
            </a:r>
          </a:p>
          <a:p>
            <a:pPr lvl="1"/>
            <a:r>
              <a:rPr lang="en-US" dirty="0"/>
              <a:t>Order data</a:t>
            </a:r>
          </a:p>
          <a:p>
            <a:r>
              <a:rPr lang="en-US" b="1" dirty="0" err="1">
                <a:solidFill>
                  <a:srgbClr val="000090"/>
                </a:solidFill>
              </a:rPr>
              <a:t>dplyr</a:t>
            </a:r>
            <a:r>
              <a:rPr lang="en-US" dirty="0"/>
              <a:t> package is designed for data transformation</a:t>
            </a:r>
          </a:p>
        </p:txBody>
      </p:sp>
      <p:sp>
        <p:nvSpPr>
          <p:cNvPr id="4" name="Slide Number Placeholder 3"/>
          <p:cNvSpPr>
            <a:spLocks noGrp="1"/>
          </p:cNvSpPr>
          <p:nvPr>
            <p:ph type="sldNum" sz="quarter" idx="12"/>
          </p:nvPr>
        </p:nvSpPr>
        <p:spPr/>
        <p:txBody>
          <a:bodyPr/>
          <a:lstStyle/>
          <a:p>
            <a:fld id="{85C893B6-8239-B544-860F-8E6624F3670C}" type="slidenum">
              <a:rPr lang="en-US" smtClean="0"/>
              <a:t>44</a:t>
            </a:fld>
            <a:endParaRPr lang="en-US"/>
          </a:p>
        </p:txBody>
      </p:sp>
    </p:spTree>
    <p:extLst>
      <p:ext uri="{BB962C8B-B14F-4D97-AF65-F5344CB8AC3E}">
        <p14:creationId xmlns:p14="http://schemas.microsoft.com/office/powerpoint/2010/main" val="3394784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dplyr</a:t>
            </a:r>
            <a:r>
              <a:rPr lang="en-US" dirty="0"/>
              <a:t> Basics: 5 key functions</a:t>
            </a:r>
          </a:p>
        </p:txBody>
      </p:sp>
      <p:sp>
        <p:nvSpPr>
          <p:cNvPr id="7" name="Content Placeholder 6"/>
          <p:cNvSpPr>
            <a:spLocks noGrp="1"/>
          </p:cNvSpPr>
          <p:nvPr>
            <p:ph idx="1"/>
          </p:nvPr>
        </p:nvSpPr>
        <p:spPr>
          <a:xfrm>
            <a:off x="609600" y="4250724"/>
            <a:ext cx="10972800" cy="1986651"/>
          </a:xfrm>
        </p:spPr>
        <p:txBody>
          <a:bodyPr>
            <a:normAutofit fontScale="70000" lnSpcReduction="20000"/>
          </a:bodyPr>
          <a:lstStyle/>
          <a:p>
            <a:r>
              <a:rPr lang="en-US" dirty="0"/>
              <a:t>”A grammar of data manipulation”</a:t>
            </a:r>
          </a:p>
          <a:p>
            <a:r>
              <a:rPr lang="en-US" dirty="0"/>
              <a:t>All verbs (functions) work similarly</a:t>
            </a:r>
          </a:p>
          <a:p>
            <a:pPr lvl="1"/>
            <a:r>
              <a:rPr lang="en-US" dirty="0"/>
              <a:t>The first argument is a data frame/</a:t>
            </a:r>
            <a:r>
              <a:rPr lang="en-US" dirty="0" err="1"/>
              <a:t>tibble</a:t>
            </a:r>
            <a:endParaRPr lang="en-US" dirty="0"/>
          </a:p>
          <a:p>
            <a:pPr lvl="1"/>
            <a:r>
              <a:rPr lang="en-US" dirty="0"/>
              <a:t>The subsequent arguments decide what to do with the data frame/</a:t>
            </a:r>
            <a:r>
              <a:rPr lang="en-US" dirty="0" err="1"/>
              <a:t>tibble</a:t>
            </a:r>
            <a:endParaRPr lang="en-US" dirty="0"/>
          </a:p>
          <a:p>
            <a:pPr lvl="1"/>
            <a:r>
              <a:rPr lang="en-US" dirty="0"/>
              <a:t>The result (data frame/</a:t>
            </a:r>
            <a:r>
              <a:rPr lang="en-US" dirty="0" err="1"/>
              <a:t>tibble</a:t>
            </a:r>
            <a:r>
              <a:rPr lang="en-US" dirty="0"/>
              <a:t>) supports chaining of steps – NOTE the “pipe operator” which we will cover later.</a:t>
            </a:r>
          </a:p>
        </p:txBody>
      </p:sp>
      <p:sp>
        <p:nvSpPr>
          <p:cNvPr id="4" name="Slide Number Placeholder 3"/>
          <p:cNvSpPr>
            <a:spLocks noGrp="1"/>
          </p:cNvSpPr>
          <p:nvPr>
            <p:ph type="sldNum" sz="quarter" idx="12"/>
          </p:nvPr>
        </p:nvSpPr>
        <p:spPr/>
        <p:txBody>
          <a:bodyPr/>
          <a:lstStyle/>
          <a:p>
            <a:fld id="{85C893B6-8239-B544-860F-8E6624F3670C}" type="slidenum">
              <a:rPr lang="en-US" smtClean="0"/>
              <a:t>45</a:t>
            </a:fld>
            <a:endParaRPr lang="en-US"/>
          </a:p>
        </p:txBody>
      </p:sp>
      <p:graphicFrame>
        <p:nvGraphicFramePr>
          <p:cNvPr id="6" name="Table 5"/>
          <p:cNvGraphicFramePr>
            <a:graphicFrameLocks noGrp="1"/>
          </p:cNvGraphicFramePr>
          <p:nvPr/>
        </p:nvGraphicFramePr>
        <p:xfrm>
          <a:off x="2422839" y="1340108"/>
          <a:ext cx="7603067" cy="2682240"/>
        </p:xfrm>
        <a:graphic>
          <a:graphicData uri="http://schemas.openxmlformats.org/drawingml/2006/table">
            <a:tbl>
              <a:tblPr firstRow="1" bandRow="1">
                <a:tableStyleId>{5C22544A-7EE6-4342-B048-85BDC9FD1C3A}</a:tableStyleId>
              </a:tblPr>
              <a:tblGrid>
                <a:gridCol w="2217561">
                  <a:extLst>
                    <a:ext uri="{9D8B030D-6E8A-4147-A177-3AD203B41FA5}">
                      <a16:colId xmlns:a16="http://schemas.microsoft.com/office/drawing/2014/main" val="20000"/>
                    </a:ext>
                  </a:extLst>
                </a:gridCol>
                <a:gridCol w="5385506">
                  <a:extLst>
                    <a:ext uri="{9D8B030D-6E8A-4147-A177-3AD203B41FA5}">
                      <a16:colId xmlns:a16="http://schemas.microsoft.com/office/drawing/2014/main" val="20001"/>
                    </a:ext>
                  </a:extLst>
                </a:gridCol>
              </a:tblGrid>
              <a:tr h="370840">
                <a:tc>
                  <a:txBody>
                    <a:bodyPr/>
                    <a:lstStyle/>
                    <a:p>
                      <a:r>
                        <a:rPr lang="en-US" sz="2000" dirty="0"/>
                        <a:t>Function</a:t>
                      </a:r>
                    </a:p>
                  </a:txBody>
                  <a:tcPr/>
                </a:tc>
                <a:tc>
                  <a:txBody>
                    <a:bodyPr/>
                    <a:lstStyle/>
                    <a:p>
                      <a:r>
                        <a:rPr lang="en-US" sz="2000" dirty="0"/>
                        <a:t>Purpose</a:t>
                      </a:r>
                    </a:p>
                  </a:txBody>
                  <a:tcPr/>
                </a:tc>
                <a:extLst>
                  <a:ext uri="{0D108BD9-81ED-4DB2-BD59-A6C34878D82A}">
                    <a16:rowId xmlns:a16="http://schemas.microsoft.com/office/drawing/2014/main" val="10000"/>
                  </a:ext>
                </a:extLst>
              </a:tr>
              <a:tr h="370840">
                <a:tc>
                  <a:txBody>
                    <a:bodyPr/>
                    <a:lstStyle/>
                    <a:p>
                      <a:r>
                        <a:rPr lang="en-US" sz="2000" b="1" dirty="0"/>
                        <a:t>filter()</a:t>
                      </a:r>
                    </a:p>
                  </a:txBody>
                  <a:tcPr/>
                </a:tc>
                <a:tc>
                  <a:txBody>
                    <a:bodyPr/>
                    <a:lstStyle/>
                    <a:p>
                      <a:r>
                        <a:rPr lang="en-US" sz="2000" dirty="0"/>
                        <a:t>Pick observations by their values</a:t>
                      </a:r>
                    </a:p>
                  </a:txBody>
                  <a:tcPr/>
                </a:tc>
                <a:extLst>
                  <a:ext uri="{0D108BD9-81ED-4DB2-BD59-A6C34878D82A}">
                    <a16:rowId xmlns:a16="http://schemas.microsoft.com/office/drawing/2014/main" val="10001"/>
                  </a:ext>
                </a:extLst>
              </a:tr>
              <a:tr h="370840">
                <a:tc>
                  <a:txBody>
                    <a:bodyPr/>
                    <a:lstStyle/>
                    <a:p>
                      <a:r>
                        <a:rPr lang="en-US" sz="2000" b="1" dirty="0"/>
                        <a:t>arrange()</a:t>
                      </a:r>
                    </a:p>
                  </a:txBody>
                  <a:tcPr/>
                </a:tc>
                <a:tc>
                  <a:txBody>
                    <a:bodyPr/>
                    <a:lstStyle/>
                    <a:p>
                      <a:r>
                        <a:rPr lang="en-US" sz="2000" dirty="0"/>
                        <a:t>Reorder the rows</a:t>
                      </a:r>
                    </a:p>
                  </a:txBody>
                  <a:tcPr/>
                </a:tc>
                <a:extLst>
                  <a:ext uri="{0D108BD9-81ED-4DB2-BD59-A6C34878D82A}">
                    <a16:rowId xmlns:a16="http://schemas.microsoft.com/office/drawing/2014/main" val="10002"/>
                  </a:ext>
                </a:extLst>
              </a:tr>
              <a:tr h="370840">
                <a:tc>
                  <a:txBody>
                    <a:bodyPr/>
                    <a:lstStyle/>
                    <a:p>
                      <a:r>
                        <a:rPr lang="en-US" sz="2000" b="1" dirty="0"/>
                        <a:t>select()</a:t>
                      </a:r>
                    </a:p>
                  </a:txBody>
                  <a:tcPr/>
                </a:tc>
                <a:tc>
                  <a:txBody>
                    <a:bodyPr/>
                    <a:lstStyle/>
                    <a:p>
                      <a:r>
                        <a:rPr lang="en-US" sz="2000" dirty="0"/>
                        <a:t>Pick variables by their names</a:t>
                      </a:r>
                    </a:p>
                  </a:txBody>
                  <a:tcPr/>
                </a:tc>
                <a:extLst>
                  <a:ext uri="{0D108BD9-81ED-4DB2-BD59-A6C34878D82A}">
                    <a16:rowId xmlns:a16="http://schemas.microsoft.com/office/drawing/2014/main" val="10003"/>
                  </a:ext>
                </a:extLst>
              </a:tr>
              <a:tr h="370840">
                <a:tc>
                  <a:txBody>
                    <a:bodyPr/>
                    <a:lstStyle/>
                    <a:p>
                      <a:r>
                        <a:rPr lang="en-US" sz="2000" b="1" i="1" dirty="0"/>
                        <a:t>mutate()</a:t>
                      </a:r>
                    </a:p>
                  </a:txBody>
                  <a:tcPr/>
                </a:tc>
                <a:tc>
                  <a:txBody>
                    <a:bodyPr/>
                    <a:lstStyle/>
                    <a:p>
                      <a:r>
                        <a:rPr lang="en-US" sz="2000" i="1" dirty="0"/>
                        <a:t>Create new variables with functions of</a:t>
                      </a:r>
                      <a:r>
                        <a:rPr lang="en-US" sz="2000" i="1" baseline="0" dirty="0"/>
                        <a:t> existing variables</a:t>
                      </a:r>
                      <a:endParaRPr lang="en-US" sz="2000" i="1" dirty="0"/>
                    </a:p>
                  </a:txBody>
                  <a:tcPr/>
                </a:tc>
                <a:extLst>
                  <a:ext uri="{0D108BD9-81ED-4DB2-BD59-A6C34878D82A}">
                    <a16:rowId xmlns:a16="http://schemas.microsoft.com/office/drawing/2014/main" val="10004"/>
                  </a:ext>
                </a:extLst>
              </a:tr>
              <a:tr h="370840">
                <a:tc>
                  <a:txBody>
                    <a:bodyPr/>
                    <a:lstStyle/>
                    <a:p>
                      <a:r>
                        <a:rPr lang="en-US" sz="2000" b="1" i="1" dirty="0" err="1"/>
                        <a:t>summarise</a:t>
                      </a:r>
                      <a:r>
                        <a:rPr lang="en-US" sz="2000" b="1" i="1" dirty="0"/>
                        <a:t>()</a:t>
                      </a:r>
                    </a:p>
                  </a:txBody>
                  <a:tcPr/>
                </a:tc>
                <a:tc>
                  <a:txBody>
                    <a:bodyPr/>
                    <a:lstStyle/>
                    <a:p>
                      <a:r>
                        <a:rPr lang="en-US" sz="2000" i="1" dirty="0"/>
                        <a:t>Collapse many values down to a single summary</a:t>
                      </a:r>
                    </a:p>
                  </a:txBody>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6A6FC08B-429D-6741-A916-591795DA8D76}"/>
              </a:ext>
            </a:extLst>
          </p:cNvPr>
          <p:cNvSpPr/>
          <p:nvPr/>
        </p:nvSpPr>
        <p:spPr>
          <a:xfrm>
            <a:off x="8683481" y="4250724"/>
            <a:ext cx="2684850" cy="369332"/>
          </a:xfrm>
          <a:prstGeom prst="rect">
            <a:avLst/>
          </a:prstGeom>
        </p:spPr>
        <p:txBody>
          <a:bodyPr wrap="square">
            <a:spAutoFit/>
          </a:bodyPr>
          <a:lstStyle/>
          <a:p>
            <a:r>
              <a:rPr lang="en-US" dirty="0">
                <a:hlinkClick r:id="rId3"/>
              </a:rPr>
              <a:t>https://dplyr.tidyverse.org</a:t>
            </a:r>
            <a:r>
              <a:rPr lang="en-US" dirty="0"/>
              <a:t> </a:t>
            </a:r>
          </a:p>
        </p:txBody>
      </p:sp>
    </p:spTree>
    <p:extLst>
      <p:ext uri="{BB962C8B-B14F-4D97-AF65-F5344CB8AC3E}">
        <p14:creationId xmlns:p14="http://schemas.microsoft.com/office/powerpoint/2010/main" val="1501612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1. filter() </a:t>
            </a:r>
            <a:r>
              <a:rPr lang="en-US" dirty="0"/>
              <a:t>aimsir17 </a:t>
            </a:r>
            <a:r>
              <a:rPr lang="en-US" dirty="0" err="1"/>
              <a:t>tibble</a:t>
            </a:r>
            <a:r>
              <a:rPr lang="en-US" dirty="0"/>
              <a:t> </a:t>
            </a:r>
            <a:r>
              <a:rPr lang="en-US" dirty="0">
                <a:solidFill>
                  <a:srgbClr val="0000FF"/>
                </a:solidFill>
              </a:rPr>
              <a:t>observations</a:t>
            </a:r>
          </a:p>
        </p:txBody>
      </p:sp>
      <p:sp>
        <p:nvSpPr>
          <p:cNvPr id="3" name="Content Placeholder 2"/>
          <p:cNvSpPr>
            <a:spLocks noGrp="1"/>
          </p:cNvSpPr>
          <p:nvPr>
            <p:ph sz="half" idx="1"/>
          </p:nvPr>
        </p:nvSpPr>
        <p:spPr/>
        <p:txBody>
          <a:bodyPr>
            <a:normAutofit fontScale="92500" lnSpcReduction="10000"/>
          </a:bodyPr>
          <a:lstStyle/>
          <a:p>
            <a:r>
              <a:rPr lang="en-US" dirty="0"/>
              <a:t>First argument the name of the data frame</a:t>
            </a:r>
          </a:p>
          <a:p>
            <a:r>
              <a:rPr lang="en-US" dirty="0"/>
              <a:t>Subsequent arguments are expressions that filter the data frame</a:t>
            </a:r>
          </a:p>
          <a:p>
            <a:r>
              <a:rPr lang="en-US" dirty="0"/>
              <a:t>Subsequent arguments can be viewed as a succession of “and” statements</a:t>
            </a:r>
          </a:p>
          <a:p>
            <a:r>
              <a:rPr lang="en-US" dirty="0"/>
              <a:t>Number of columns does not change</a:t>
            </a:r>
          </a:p>
          <a:p>
            <a:r>
              <a:rPr lang="en-US" dirty="0"/>
              <a:t>Number of rows reduced (filtered)</a:t>
            </a:r>
          </a:p>
        </p:txBody>
      </p:sp>
      <p:sp>
        <p:nvSpPr>
          <p:cNvPr id="4" name="Slide Number Placeholder 3"/>
          <p:cNvSpPr>
            <a:spLocks noGrp="1"/>
          </p:cNvSpPr>
          <p:nvPr>
            <p:ph type="sldNum" sz="quarter" idx="12"/>
          </p:nvPr>
        </p:nvSpPr>
        <p:spPr/>
        <p:txBody>
          <a:bodyPr/>
          <a:lstStyle/>
          <a:p>
            <a:fld id="{85C893B6-8239-B544-860F-8E6624F3670C}" type="slidenum">
              <a:rPr lang="en-US" smtClean="0"/>
              <a:t>46</a:t>
            </a:fld>
            <a:endParaRPr lang="en-US"/>
          </a:p>
        </p:txBody>
      </p:sp>
      <p:pic>
        <p:nvPicPr>
          <p:cNvPr id="7" name="Picture 6" descr="Table&#10;&#10;Description automatically generated">
            <a:extLst>
              <a:ext uri="{FF2B5EF4-FFF2-40B4-BE49-F238E27FC236}">
                <a16:creationId xmlns:a16="http://schemas.microsoft.com/office/drawing/2014/main" id="{414B67A0-5C79-3445-A785-2A48413E1473}"/>
              </a:ext>
            </a:extLst>
          </p:cNvPr>
          <p:cNvPicPr>
            <a:picLocks noChangeAspect="1"/>
          </p:cNvPicPr>
          <p:nvPr/>
        </p:nvPicPr>
        <p:blipFill>
          <a:blip r:embed="rId3"/>
          <a:stretch>
            <a:fillRect/>
          </a:stretch>
        </p:blipFill>
        <p:spPr>
          <a:xfrm>
            <a:off x="5839585" y="1703753"/>
            <a:ext cx="6244511" cy="4121149"/>
          </a:xfrm>
          <a:prstGeom prst="rect">
            <a:avLst/>
          </a:prstGeom>
        </p:spPr>
      </p:pic>
    </p:spTree>
    <p:extLst>
      <p:ext uri="{BB962C8B-B14F-4D97-AF65-F5344CB8AC3E}">
        <p14:creationId xmlns:p14="http://schemas.microsoft.com/office/powerpoint/2010/main" val="753943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BF34-C6D5-9746-9B56-907365D2D316}"/>
              </a:ext>
            </a:extLst>
          </p:cNvPr>
          <p:cNvSpPr>
            <a:spLocks noGrp="1"/>
          </p:cNvSpPr>
          <p:nvPr>
            <p:ph type="title"/>
          </p:nvPr>
        </p:nvSpPr>
        <p:spPr/>
        <p:txBody>
          <a:bodyPr/>
          <a:lstStyle/>
          <a:p>
            <a:r>
              <a:rPr lang="en-US" dirty="0"/>
              <a:t>Relational operators in R</a:t>
            </a:r>
          </a:p>
        </p:txBody>
      </p:sp>
      <p:sp>
        <p:nvSpPr>
          <p:cNvPr id="4" name="Slide Number Placeholder 3">
            <a:extLst>
              <a:ext uri="{FF2B5EF4-FFF2-40B4-BE49-F238E27FC236}">
                <a16:creationId xmlns:a16="http://schemas.microsoft.com/office/drawing/2014/main" id="{04419232-51CA-F146-ABF0-E96204CE93DF}"/>
              </a:ext>
            </a:extLst>
          </p:cNvPr>
          <p:cNvSpPr>
            <a:spLocks noGrp="1"/>
          </p:cNvSpPr>
          <p:nvPr>
            <p:ph type="sldNum" sz="quarter" idx="12"/>
          </p:nvPr>
        </p:nvSpPr>
        <p:spPr/>
        <p:txBody>
          <a:bodyPr/>
          <a:lstStyle/>
          <a:p>
            <a:fld id="{85C893B6-8239-B544-860F-8E6624F3670C}" type="slidenum">
              <a:rPr lang="en-US" smtClean="0"/>
              <a:t>47</a:t>
            </a:fld>
            <a:endParaRPr lang="en-US"/>
          </a:p>
        </p:txBody>
      </p:sp>
      <p:graphicFrame>
        <p:nvGraphicFramePr>
          <p:cNvPr id="5" name="Table 4">
            <a:extLst>
              <a:ext uri="{FF2B5EF4-FFF2-40B4-BE49-F238E27FC236}">
                <a16:creationId xmlns:a16="http://schemas.microsoft.com/office/drawing/2014/main" id="{8D6F0B27-40FD-A94B-A380-DE81A1F5276C}"/>
              </a:ext>
            </a:extLst>
          </p:cNvPr>
          <p:cNvGraphicFramePr>
            <a:graphicFrameLocks noGrp="1"/>
          </p:cNvGraphicFramePr>
          <p:nvPr/>
        </p:nvGraphicFramePr>
        <p:xfrm>
          <a:off x="1326291" y="1578022"/>
          <a:ext cx="3423824" cy="4246880"/>
        </p:xfrm>
        <a:graphic>
          <a:graphicData uri="http://schemas.openxmlformats.org/drawingml/2006/table">
            <a:tbl>
              <a:tblPr firstRow="1" bandRow="1">
                <a:tableStyleId>{5C22544A-7EE6-4342-B048-85BDC9FD1C3A}</a:tableStyleId>
              </a:tblPr>
              <a:tblGrid>
                <a:gridCol w="1711912">
                  <a:extLst>
                    <a:ext uri="{9D8B030D-6E8A-4147-A177-3AD203B41FA5}">
                      <a16:colId xmlns:a16="http://schemas.microsoft.com/office/drawing/2014/main" val="20000"/>
                    </a:ext>
                  </a:extLst>
                </a:gridCol>
                <a:gridCol w="1711912">
                  <a:extLst>
                    <a:ext uri="{9D8B030D-6E8A-4147-A177-3AD203B41FA5}">
                      <a16:colId xmlns:a16="http://schemas.microsoft.com/office/drawing/2014/main" val="20001"/>
                    </a:ext>
                  </a:extLst>
                </a:gridCol>
              </a:tblGrid>
              <a:tr h="370840">
                <a:tc>
                  <a:txBody>
                    <a:bodyPr/>
                    <a:lstStyle/>
                    <a:p>
                      <a:pPr algn="ctr"/>
                      <a:r>
                        <a:rPr lang="en-US" dirty="0"/>
                        <a:t>Operators</a:t>
                      </a:r>
                    </a:p>
                  </a:txBody>
                  <a:tcPr/>
                </a:tc>
                <a:tc>
                  <a:txBody>
                    <a:bodyPr/>
                    <a:lstStyle/>
                    <a:p>
                      <a:pPr algn="ctr"/>
                      <a:r>
                        <a:rPr lang="en-US" dirty="0"/>
                        <a:t>Description </a:t>
                      </a:r>
                    </a:p>
                  </a:txBody>
                  <a:tcPr/>
                </a:tc>
                <a:extLst>
                  <a:ext uri="{0D108BD9-81ED-4DB2-BD59-A6C34878D82A}">
                    <a16:rowId xmlns:a16="http://schemas.microsoft.com/office/drawing/2014/main" val="10000"/>
                  </a:ext>
                </a:extLst>
              </a:tr>
              <a:tr h="370840">
                <a:tc>
                  <a:txBody>
                    <a:bodyPr/>
                    <a:lstStyle/>
                    <a:p>
                      <a:pPr algn="ctr"/>
                      <a:r>
                        <a:rPr lang="en-US" dirty="0"/>
                        <a:t>&lt;</a:t>
                      </a:r>
                    </a:p>
                  </a:txBody>
                  <a:tcPr/>
                </a:tc>
                <a:tc>
                  <a:txBody>
                    <a:bodyPr/>
                    <a:lstStyle/>
                    <a:p>
                      <a:pPr algn="ctr"/>
                      <a:r>
                        <a:rPr lang="en-US" dirty="0"/>
                        <a:t>less than</a:t>
                      </a:r>
                    </a:p>
                  </a:txBody>
                  <a:tcPr/>
                </a:tc>
                <a:extLst>
                  <a:ext uri="{0D108BD9-81ED-4DB2-BD59-A6C34878D82A}">
                    <a16:rowId xmlns:a16="http://schemas.microsoft.com/office/drawing/2014/main" val="10001"/>
                  </a:ext>
                </a:extLst>
              </a:tr>
              <a:tr h="370840">
                <a:tc>
                  <a:txBody>
                    <a:bodyPr/>
                    <a:lstStyle/>
                    <a:p>
                      <a:pPr algn="ctr"/>
                      <a:r>
                        <a:rPr lang="en-US" dirty="0"/>
                        <a:t>&lt;=</a:t>
                      </a:r>
                    </a:p>
                  </a:txBody>
                  <a:tcPr/>
                </a:tc>
                <a:tc>
                  <a:txBody>
                    <a:bodyPr/>
                    <a:lstStyle/>
                    <a:p>
                      <a:pPr algn="ctr"/>
                      <a:r>
                        <a:rPr lang="en-US" dirty="0"/>
                        <a:t>less than or equal to</a:t>
                      </a:r>
                    </a:p>
                  </a:txBody>
                  <a:tcPr/>
                </a:tc>
                <a:extLst>
                  <a:ext uri="{0D108BD9-81ED-4DB2-BD59-A6C34878D82A}">
                    <a16:rowId xmlns:a16="http://schemas.microsoft.com/office/drawing/2014/main" val="10002"/>
                  </a:ext>
                </a:extLst>
              </a:tr>
              <a:tr h="370840">
                <a:tc>
                  <a:txBody>
                    <a:bodyPr/>
                    <a:lstStyle/>
                    <a:p>
                      <a:pPr algn="ctr"/>
                      <a:r>
                        <a:rPr lang="en-US" dirty="0"/>
                        <a:t>&gt;</a:t>
                      </a:r>
                    </a:p>
                  </a:txBody>
                  <a:tcPr/>
                </a:tc>
                <a:tc>
                  <a:txBody>
                    <a:bodyPr/>
                    <a:lstStyle/>
                    <a:p>
                      <a:pPr algn="ctr"/>
                      <a:r>
                        <a:rPr lang="en-US" dirty="0"/>
                        <a:t>greater than</a:t>
                      </a:r>
                    </a:p>
                  </a:txBody>
                  <a:tcPr/>
                </a:tc>
                <a:extLst>
                  <a:ext uri="{0D108BD9-81ED-4DB2-BD59-A6C34878D82A}">
                    <a16:rowId xmlns:a16="http://schemas.microsoft.com/office/drawing/2014/main" val="10003"/>
                  </a:ext>
                </a:extLst>
              </a:tr>
              <a:tr h="370840">
                <a:tc>
                  <a:txBody>
                    <a:bodyPr/>
                    <a:lstStyle/>
                    <a:p>
                      <a:pPr algn="ctr"/>
                      <a:r>
                        <a:rPr lang="en-US" dirty="0"/>
                        <a:t>&gt;=</a:t>
                      </a:r>
                    </a:p>
                  </a:txBody>
                  <a:tcPr/>
                </a:tc>
                <a:tc>
                  <a:txBody>
                    <a:bodyPr/>
                    <a:lstStyle/>
                    <a:p>
                      <a:pPr algn="ctr"/>
                      <a:r>
                        <a:rPr lang="en-US" dirty="0"/>
                        <a:t>greater</a:t>
                      </a:r>
                      <a:r>
                        <a:rPr lang="en-US" baseline="0" dirty="0"/>
                        <a:t> than or equal to</a:t>
                      </a:r>
                      <a:endParaRPr lang="en-US" dirty="0"/>
                    </a:p>
                  </a:txBody>
                  <a:tcPr/>
                </a:tc>
                <a:extLst>
                  <a:ext uri="{0D108BD9-81ED-4DB2-BD59-A6C34878D82A}">
                    <a16:rowId xmlns:a16="http://schemas.microsoft.com/office/drawing/2014/main" val="10004"/>
                  </a:ext>
                </a:extLst>
              </a:tr>
              <a:tr h="370840">
                <a:tc>
                  <a:txBody>
                    <a:bodyPr/>
                    <a:lstStyle/>
                    <a:p>
                      <a:pPr algn="ctr"/>
                      <a:r>
                        <a:rPr lang="en-US" dirty="0"/>
                        <a:t>==</a:t>
                      </a:r>
                    </a:p>
                  </a:txBody>
                  <a:tcPr/>
                </a:tc>
                <a:tc>
                  <a:txBody>
                    <a:bodyPr/>
                    <a:lstStyle/>
                    <a:p>
                      <a:pPr algn="ctr"/>
                      <a:r>
                        <a:rPr lang="en-US" dirty="0"/>
                        <a:t>exactly equal to</a:t>
                      </a:r>
                    </a:p>
                  </a:txBody>
                  <a:tcPr/>
                </a:tc>
                <a:extLst>
                  <a:ext uri="{0D108BD9-81ED-4DB2-BD59-A6C34878D82A}">
                    <a16:rowId xmlns:a16="http://schemas.microsoft.com/office/drawing/2014/main" val="10005"/>
                  </a:ext>
                </a:extLst>
              </a:tr>
              <a:tr h="370840">
                <a:tc>
                  <a:txBody>
                    <a:bodyPr/>
                    <a:lstStyle/>
                    <a:p>
                      <a:pPr algn="ctr"/>
                      <a:r>
                        <a:rPr lang="en-US" dirty="0"/>
                        <a:t>!=</a:t>
                      </a:r>
                    </a:p>
                  </a:txBody>
                  <a:tcPr/>
                </a:tc>
                <a:tc>
                  <a:txBody>
                    <a:bodyPr/>
                    <a:lstStyle/>
                    <a:p>
                      <a:pPr algn="ctr"/>
                      <a:r>
                        <a:rPr lang="en-US" dirty="0"/>
                        <a:t>not equal to</a:t>
                      </a:r>
                    </a:p>
                  </a:txBody>
                  <a:tcPr/>
                </a:tc>
                <a:extLst>
                  <a:ext uri="{0D108BD9-81ED-4DB2-BD59-A6C34878D82A}">
                    <a16:rowId xmlns:a16="http://schemas.microsoft.com/office/drawing/2014/main" val="10006"/>
                  </a:ext>
                </a:extLst>
              </a:tr>
              <a:tr h="370840">
                <a:tc>
                  <a:txBody>
                    <a:bodyPr/>
                    <a:lstStyle/>
                    <a:p>
                      <a:pPr algn="ctr"/>
                      <a:r>
                        <a:rPr lang="en-US" dirty="0"/>
                        <a:t>!x</a:t>
                      </a:r>
                    </a:p>
                  </a:txBody>
                  <a:tcPr/>
                </a:tc>
                <a:tc>
                  <a:txBody>
                    <a:bodyPr/>
                    <a:lstStyle/>
                    <a:p>
                      <a:pPr algn="ctr"/>
                      <a:r>
                        <a:rPr lang="en-US" dirty="0"/>
                        <a:t>not x</a:t>
                      </a:r>
                    </a:p>
                  </a:txBody>
                  <a:tcPr/>
                </a:tc>
                <a:extLst>
                  <a:ext uri="{0D108BD9-81ED-4DB2-BD59-A6C34878D82A}">
                    <a16:rowId xmlns:a16="http://schemas.microsoft.com/office/drawing/2014/main" val="10007"/>
                  </a:ext>
                </a:extLst>
              </a:tr>
              <a:tr h="370840">
                <a:tc>
                  <a:txBody>
                    <a:bodyPr/>
                    <a:lstStyle/>
                    <a:p>
                      <a:pPr algn="ctr"/>
                      <a:r>
                        <a:rPr lang="en-US" dirty="0"/>
                        <a:t>x</a:t>
                      </a:r>
                      <a:r>
                        <a:rPr lang="en-US" baseline="0" dirty="0"/>
                        <a:t> | y</a:t>
                      </a:r>
                      <a:endParaRPr lang="en-US" dirty="0"/>
                    </a:p>
                  </a:txBody>
                  <a:tcPr/>
                </a:tc>
                <a:tc>
                  <a:txBody>
                    <a:bodyPr/>
                    <a:lstStyle/>
                    <a:p>
                      <a:pPr algn="ctr"/>
                      <a:r>
                        <a:rPr lang="en-US" dirty="0"/>
                        <a:t>x OR y</a:t>
                      </a:r>
                    </a:p>
                  </a:txBody>
                  <a:tcPr/>
                </a:tc>
                <a:extLst>
                  <a:ext uri="{0D108BD9-81ED-4DB2-BD59-A6C34878D82A}">
                    <a16:rowId xmlns:a16="http://schemas.microsoft.com/office/drawing/2014/main" val="10008"/>
                  </a:ext>
                </a:extLst>
              </a:tr>
              <a:tr h="370840">
                <a:tc>
                  <a:txBody>
                    <a:bodyPr/>
                    <a:lstStyle/>
                    <a:p>
                      <a:pPr algn="ctr"/>
                      <a:r>
                        <a:rPr lang="en-US" dirty="0"/>
                        <a:t>x</a:t>
                      </a:r>
                      <a:r>
                        <a:rPr lang="en-US" baseline="0" dirty="0"/>
                        <a:t> &amp; y</a:t>
                      </a:r>
                      <a:r>
                        <a:rPr lang="en-US" dirty="0"/>
                        <a:t> </a:t>
                      </a:r>
                    </a:p>
                  </a:txBody>
                  <a:tcPr/>
                </a:tc>
                <a:tc>
                  <a:txBody>
                    <a:bodyPr/>
                    <a:lstStyle/>
                    <a:p>
                      <a:pPr algn="ctr"/>
                      <a:r>
                        <a:rPr lang="en-US" dirty="0"/>
                        <a:t>x AND y</a:t>
                      </a:r>
                    </a:p>
                  </a:txBody>
                  <a:tcPr/>
                </a:tc>
                <a:extLst>
                  <a:ext uri="{0D108BD9-81ED-4DB2-BD59-A6C34878D82A}">
                    <a16:rowId xmlns:a16="http://schemas.microsoft.com/office/drawing/2014/main" val="10009"/>
                  </a:ext>
                </a:extLst>
              </a:tr>
            </a:tbl>
          </a:graphicData>
        </a:graphic>
      </p:graphicFrame>
      <p:pic>
        <p:nvPicPr>
          <p:cNvPr id="7" name="Picture 6" descr="Table&#10;&#10;Description automatically generated">
            <a:extLst>
              <a:ext uri="{FF2B5EF4-FFF2-40B4-BE49-F238E27FC236}">
                <a16:creationId xmlns:a16="http://schemas.microsoft.com/office/drawing/2014/main" id="{6090AA93-833B-6946-9657-EE7687EC482B}"/>
              </a:ext>
            </a:extLst>
          </p:cNvPr>
          <p:cNvPicPr>
            <a:picLocks noChangeAspect="1"/>
          </p:cNvPicPr>
          <p:nvPr/>
        </p:nvPicPr>
        <p:blipFill>
          <a:blip r:embed="rId3"/>
          <a:stretch>
            <a:fillRect/>
          </a:stretch>
        </p:blipFill>
        <p:spPr>
          <a:xfrm>
            <a:off x="5350476" y="1506690"/>
            <a:ext cx="6733620" cy="4443943"/>
          </a:xfrm>
          <a:prstGeom prst="rect">
            <a:avLst/>
          </a:prstGeom>
        </p:spPr>
      </p:pic>
    </p:spTree>
    <p:extLst>
      <p:ext uri="{BB962C8B-B14F-4D97-AF65-F5344CB8AC3E}">
        <p14:creationId xmlns:p14="http://schemas.microsoft.com/office/powerpoint/2010/main" val="2353533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E23C9-9A0D-174C-A179-65EEB9705C83}"/>
              </a:ext>
            </a:extLst>
          </p:cNvPr>
          <p:cNvSpPr>
            <a:spLocks noGrp="1"/>
          </p:cNvSpPr>
          <p:nvPr>
            <p:ph type="title"/>
          </p:nvPr>
        </p:nvSpPr>
        <p:spPr/>
        <p:txBody>
          <a:bodyPr/>
          <a:lstStyle/>
          <a:p>
            <a:r>
              <a:rPr lang="en-US" dirty="0"/>
              <a:t>Show rows for “MACE HEAD” in January</a:t>
            </a:r>
          </a:p>
        </p:txBody>
      </p:sp>
      <p:sp>
        <p:nvSpPr>
          <p:cNvPr id="4" name="Slide Number Placeholder 3">
            <a:extLst>
              <a:ext uri="{FF2B5EF4-FFF2-40B4-BE49-F238E27FC236}">
                <a16:creationId xmlns:a16="http://schemas.microsoft.com/office/drawing/2014/main" id="{853620B9-155F-1842-A15F-F43FE1498CBB}"/>
              </a:ext>
            </a:extLst>
          </p:cNvPr>
          <p:cNvSpPr>
            <a:spLocks noGrp="1"/>
          </p:cNvSpPr>
          <p:nvPr>
            <p:ph type="sldNum" sz="quarter" idx="12"/>
          </p:nvPr>
        </p:nvSpPr>
        <p:spPr/>
        <p:txBody>
          <a:bodyPr/>
          <a:lstStyle/>
          <a:p>
            <a:fld id="{85C893B6-8239-B544-860F-8E6624F3670C}" type="slidenum">
              <a:rPr lang="en-US" smtClean="0"/>
              <a:t>48</a:t>
            </a:fld>
            <a:endParaRPr lang="en-US"/>
          </a:p>
        </p:txBody>
      </p:sp>
      <p:pic>
        <p:nvPicPr>
          <p:cNvPr id="6" name="Picture 5" descr="A close up of a receipt&#10;&#10;Description automatically generated">
            <a:extLst>
              <a:ext uri="{FF2B5EF4-FFF2-40B4-BE49-F238E27FC236}">
                <a16:creationId xmlns:a16="http://schemas.microsoft.com/office/drawing/2014/main" id="{904DE14D-5C13-0B4B-A71B-FAE4695D82CD}"/>
              </a:ext>
            </a:extLst>
          </p:cNvPr>
          <p:cNvPicPr>
            <a:picLocks noChangeAspect="1"/>
          </p:cNvPicPr>
          <p:nvPr/>
        </p:nvPicPr>
        <p:blipFill>
          <a:blip r:embed="rId3"/>
          <a:stretch>
            <a:fillRect/>
          </a:stretch>
        </p:blipFill>
        <p:spPr>
          <a:xfrm>
            <a:off x="371404" y="1306427"/>
            <a:ext cx="11210996" cy="4958448"/>
          </a:xfrm>
          <a:prstGeom prst="rect">
            <a:avLst/>
          </a:prstGeom>
        </p:spPr>
      </p:pic>
    </p:spTree>
    <p:extLst>
      <p:ext uri="{BB962C8B-B14F-4D97-AF65-F5344CB8AC3E}">
        <p14:creationId xmlns:p14="http://schemas.microsoft.com/office/powerpoint/2010/main" val="3521884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3C26-BBD6-F347-B3A7-F3EE634A83EA}"/>
              </a:ext>
            </a:extLst>
          </p:cNvPr>
          <p:cNvSpPr>
            <a:spLocks noGrp="1"/>
          </p:cNvSpPr>
          <p:nvPr>
            <p:ph type="title"/>
          </p:nvPr>
        </p:nvSpPr>
        <p:spPr/>
        <p:txBody>
          <a:bodyPr>
            <a:normAutofit fontScale="90000"/>
          </a:bodyPr>
          <a:lstStyle/>
          <a:p>
            <a:r>
              <a:rPr lang="en-US" dirty="0"/>
              <a:t>Useful approaches for filtering more than one value</a:t>
            </a:r>
          </a:p>
        </p:txBody>
      </p:sp>
      <p:sp>
        <p:nvSpPr>
          <p:cNvPr id="3" name="Content Placeholder 2">
            <a:extLst>
              <a:ext uri="{FF2B5EF4-FFF2-40B4-BE49-F238E27FC236}">
                <a16:creationId xmlns:a16="http://schemas.microsoft.com/office/drawing/2014/main" id="{FC3B5842-1FD7-6244-8819-216947829DE1}"/>
              </a:ext>
            </a:extLst>
          </p:cNvPr>
          <p:cNvSpPr>
            <a:spLocks noGrp="1"/>
          </p:cNvSpPr>
          <p:nvPr>
            <p:ph idx="1"/>
          </p:nvPr>
        </p:nvSpPr>
        <p:spPr>
          <a:xfrm>
            <a:off x="609600" y="1600202"/>
            <a:ext cx="10972800" cy="636372"/>
          </a:xfrm>
        </p:spPr>
        <p:txBody>
          <a:bodyPr/>
          <a:lstStyle/>
          <a:p>
            <a:r>
              <a:rPr lang="en-US" dirty="0"/>
              <a:t>%in% operator in R</a:t>
            </a:r>
          </a:p>
        </p:txBody>
      </p:sp>
      <p:sp>
        <p:nvSpPr>
          <p:cNvPr id="4" name="Slide Number Placeholder 3">
            <a:extLst>
              <a:ext uri="{FF2B5EF4-FFF2-40B4-BE49-F238E27FC236}">
                <a16:creationId xmlns:a16="http://schemas.microsoft.com/office/drawing/2014/main" id="{B79D3777-B87A-6246-B19D-A302FD066084}"/>
              </a:ext>
            </a:extLst>
          </p:cNvPr>
          <p:cNvSpPr>
            <a:spLocks noGrp="1"/>
          </p:cNvSpPr>
          <p:nvPr>
            <p:ph type="sldNum" sz="quarter" idx="12"/>
          </p:nvPr>
        </p:nvSpPr>
        <p:spPr/>
        <p:txBody>
          <a:bodyPr/>
          <a:lstStyle/>
          <a:p>
            <a:fld id="{85C893B6-8239-B544-860F-8E6624F3670C}" type="slidenum">
              <a:rPr lang="en-US" smtClean="0"/>
              <a:t>49</a:t>
            </a:fld>
            <a:endParaRPr lang="en-US"/>
          </a:p>
        </p:txBody>
      </p:sp>
      <p:pic>
        <p:nvPicPr>
          <p:cNvPr id="6" name="Picture 5" descr="A picture containing text&#10;&#10;Description automatically generated">
            <a:extLst>
              <a:ext uri="{FF2B5EF4-FFF2-40B4-BE49-F238E27FC236}">
                <a16:creationId xmlns:a16="http://schemas.microsoft.com/office/drawing/2014/main" id="{FC50025C-216B-D744-A5B1-2AC3468E9789}"/>
              </a:ext>
            </a:extLst>
          </p:cNvPr>
          <p:cNvPicPr>
            <a:picLocks noChangeAspect="1"/>
          </p:cNvPicPr>
          <p:nvPr/>
        </p:nvPicPr>
        <p:blipFill>
          <a:blip r:embed="rId3"/>
          <a:stretch>
            <a:fillRect/>
          </a:stretch>
        </p:blipFill>
        <p:spPr>
          <a:xfrm>
            <a:off x="399707" y="2236573"/>
            <a:ext cx="11258868" cy="3880021"/>
          </a:xfrm>
          <a:prstGeom prst="rect">
            <a:avLst/>
          </a:prstGeom>
        </p:spPr>
      </p:pic>
    </p:spTree>
    <p:extLst>
      <p:ext uri="{BB962C8B-B14F-4D97-AF65-F5344CB8AC3E}">
        <p14:creationId xmlns:p14="http://schemas.microsoft.com/office/powerpoint/2010/main" val="336532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 Project for Statistical Computing</a:t>
            </a:r>
          </a:p>
        </p:txBody>
      </p:sp>
      <p:sp>
        <p:nvSpPr>
          <p:cNvPr id="3" name="Content Placeholder 2"/>
          <p:cNvSpPr>
            <a:spLocks noGrp="1"/>
          </p:cNvSpPr>
          <p:nvPr>
            <p:ph sz="half" idx="1"/>
          </p:nvPr>
        </p:nvSpPr>
        <p:spPr/>
        <p:txBody>
          <a:bodyPr>
            <a:normAutofit/>
          </a:bodyPr>
          <a:lstStyle/>
          <a:p>
            <a:r>
              <a:rPr lang="en-US" dirty="0"/>
              <a:t>R’s </a:t>
            </a:r>
            <a:r>
              <a:rPr lang="en-US" i="1" dirty="0"/>
              <a:t>mission </a:t>
            </a:r>
            <a:r>
              <a:rPr lang="en-US" dirty="0"/>
              <a:t>is to enable the best and most thorough exploration of data possible (Chambers 2008). </a:t>
            </a:r>
          </a:p>
          <a:p>
            <a:r>
              <a:rPr lang="en-US" dirty="0"/>
              <a:t>It is a dialect of the S language, developed at Bell Laboratories</a:t>
            </a:r>
          </a:p>
          <a:p>
            <a:r>
              <a:rPr lang="en-US" dirty="0"/>
              <a:t>ACM noted that </a:t>
            </a:r>
            <a:r>
              <a:rPr lang="en-US" i="1" dirty="0"/>
              <a:t>S</a:t>
            </a:r>
            <a:r>
              <a:rPr lang="en-US" dirty="0"/>
              <a:t> “</a:t>
            </a:r>
            <a:r>
              <a:rPr lang="en-US" i="1" dirty="0"/>
              <a:t>will forever alter the way people analyze, visualize, and manipulate data”</a:t>
            </a:r>
            <a:r>
              <a:rPr lang="en-IE" dirty="0"/>
              <a:t> </a:t>
            </a:r>
            <a:endParaRPr lang="en-US" dirty="0"/>
          </a:p>
        </p:txBody>
      </p:sp>
      <p:sp>
        <p:nvSpPr>
          <p:cNvPr id="4" name="Content Placeholder 3">
            <a:extLst>
              <a:ext uri="{FF2B5EF4-FFF2-40B4-BE49-F238E27FC236}">
                <a16:creationId xmlns:a16="http://schemas.microsoft.com/office/drawing/2014/main" id="{FFB4B35E-DA44-2E43-9E1A-8AE759481D1D}"/>
              </a:ext>
            </a:extLst>
          </p:cNvPr>
          <p:cNvSpPr>
            <a:spLocks noGrp="1"/>
          </p:cNvSpPr>
          <p:nvPr>
            <p:ph sz="half" idx="2"/>
          </p:nvPr>
        </p:nvSpPr>
        <p:spPr/>
        <p:txBody>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6A37401E-7D5F-4D42-9923-BAC55B6DE86C}"/>
              </a:ext>
            </a:extLst>
          </p:cNvPr>
          <p:cNvPicPr>
            <a:picLocks noChangeAspect="1"/>
          </p:cNvPicPr>
          <p:nvPr/>
        </p:nvPicPr>
        <p:blipFill>
          <a:blip r:embed="rId3"/>
          <a:stretch>
            <a:fillRect/>
          </a:stretch>
        </p:blipFill>
        <p:spPr>
          <a:xfrm>
            <a:off x="6012858" y="1211318"/>
            <a:ext cx="4197942" cy="203233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7888CF5-E00E-654E-9451-43D99AFEC56A}"/>
              </a:ext>
            </a:extLst>
          </p:cNvPr>
          <p:cNvPicPr>
            <a:picLocks noChangeAspect="1"/>
          </p:cNvPicPr>
          <p:nvPr/>
        </p:nvPicPr>
        <p:blipFill>
          <a:blip r:embed="rId4"/>
          <a:stretch>
            <a:fillRect/>
          </a:stretch>
        </p:blipFill>
        <p:spPr>
          <a:xfrm>
            <a:off x="6172201" y="3385637"/>
            <a:ext cx="4074027" cy="2461939"/>
          </a:xfrm>
          <a:prstGeom prst="rect">
            <a:avLst/>
          </a:prstGeom>
        </p:spPr>
      </p:pic>
    </p:spTree>
    <p:extLst>
      <p:ext uri="{BB962C8B-B14F-4D97-AF65-F5344CB8AC3E}">
        <p14:creationId xmlns:p14="http://schemas.microsoft.com/office/powerpoint/2010/main" val="42022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B144-FF1B-C647-B85C-D455234C7906}"/>
              </a:ext>
            </a:extLst>
          </p:cNvPr>
          <p:cNvSpPr>
            <a:spLocks noGrp="1"/>
          </p:cNvSpPr>
          <p:nvPr>
            <p:ph type="title"/>
          </p:nvPr>
        </p:nvSpPr>
        <p:spPr/>
        <p:txBody>
          <a:bodyPr>
            <a:normAutofit/>
          </a:bodyPr>
          <a:lstStyle/>
          <a:p>
            <a:r>
              <a:rPr lang="en-US" b="1" dirty="0">
                <a:solidFill>
                  <a:srgbClr val="00B050"/>
                </a:solidFill>
              </a:rPr>
              <a:t>Challenge 4.1</a:t>
            </a:r>
          </a:p>
        </p:txBody>
      </p:sp>
      <p:sp>
        <p:nvSpPr>
          <p:cNvPr id="5" name="Content Placeholder 4">
            <a:extLst>
              <a:ext uri="{FF2B5EF4-FFF2-40B4-BE49-F238E27FC236}">
                <a16:creationId xmlns:a16="http://schemas.microsoft.com/office/drawing/2014/main" id="{F66BA167-D0D2-7E48-8E97-5289FCE5DA55}"/>
              </a:ext>
            </a:extLst>
          </p:cNvPr>
          <p:cNvSpPr>
            <a:spLocks noGrp="1"/>
          </p:cNvSpPr>
          <p:nvPr>
            <p:ph idx="1"/>
          </p:nvPr>
        </p:nvSpPr>
        <p:spPr/>
        <p:txBody>
          <a:bodyPr/>
          <a:lstStyle/>
          <a:p>
            <a:r>
              <a:rPr lang="en-US" dirty="0"/>
              <a:t>Show the weather for “ROCHES POINT” on October 16</a:t>
            </a:r>
            <a:r>
              <a:rPr lang="en-US" baseline="30000" dirty="0"/>
              <a:t>th</a:t>
            </a:r>
            <a:r>
              <a:rPr lang="en-US" dirty="0"/>
              <a:t> at 12 midday. This should return just one observation. </a:t>
            </a:r>
          </a:p>
        </p:txBody>
      </p:sp>
      <p:sp>
        <p:nvSpPr>
          <p:cNvPr id="4" name="Slide Number Placeholder 3">
            <a:extLst>
              <a:ext uri="{FF2B5EF4-FFF2-40B4-BE49-F238E27FC236}">
                <a16:creationId xmlns:a16="http://schemas.microsoft.com/office/drawing/2014/main" id="{D655B2A7-EDCB-B943-ABBF-323931FB6C6A}"/>
              </a:ext>
            </a:extLst>
          </p:cNvPr>
          <p:cNvSpPr>
            <a:spLocks noGrp="1"/>
          </p:cNvSpPr>
          <p:nvPr>
            <p:ph type="sldNum" sz="quarter" idx="12"/>
          </p:nvPr>
        </p:nvSpPr>
        <p:spPr/>
        <p:txBody>
          <a:bodyPr/>
          <a:lstStyle/>
          <a:p>
            <a:fld id="{85C893B6-8239-B544-860F-8E6624F3670C}" type="slidenum">
              <a:rPr lang="en-US" smtClean="0"/>
              <a:t>50</a:t>
            </a:fld>
            <a:endParaRPr lang="en-US"/>
          </a:p>
        </p:txBody>
      </p:sp>
    </p:spTree>
    <p:extLst>
      <p:ext uri="{BB962C8B-B14F-4D97-AF65-F5344CB8AC3E}">
        <p14:creationId xmlns:p14="http://schemas.microsoft.com/office/powerpoint/2010/main" val="2538623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2. arrange()</a:t>
            </a:r>
          </a:p>
        </p:txBody>
      </p:sp>
      <p:sp>
        <p:nvSpPr>
          <p:cNvPr id="4" name="Content Placeholder 3"/>
          <p:cNvSpPr>
            <a:spLocks noGrp="1"/>
          </p:cNvSpPr>
          <p:nvPr>
            <p:ph idx="1"/>
          </p:nvPr>
        </p:nvSpPr>
        <p:spPr>
          <a:xfrm>
            <a:off x="609600" y="1600201"/>
            <a:ext cx="10972800" cy="1254209"/>
          </a:xfrm>
        </p:spPr>
        <p:txBody>
          <a:bodyPr>
            <a:normAutofit fontScale="85000" lnSpcReduction="20000"/>
          </a:bodyPr>
          <a:lstStyle/>
          <a:p>
            <a:r>
              <a:rPr lang="en-US" dirty="0"/>
              <a:t>Changes the order of rows.</a:t>
            </a:r>
          </a:p>
          <a:p>
            <a:r>
              <a:rPr lang="en-US" dirty="0"/>
              <a:t> Used for sorting values</a:t>
            </a:r>
          </a:p>
          <a:p>
            <a:r>
              <a:rPr lang="en-US" dirty="0"/>
              <a:t>Takes a </a:t>
            </a:r>
            <a:r>
              <a:rPr lang="en-US" dirty="0" err="1"/>
              <a:t>tibble</a:t>
            </a:r>
            <a:r>
              <a:rPr lang="en-US" dirty="0"/>
              <a:t> and a set of column names to order by</a:t>
            </a:r>
          </a:p>
        </p:txBody>
      </p:sp>
      <p:sp>
        <p:nvSpPr>
          <p:cNvPr id="3" name="Slide Number Placeholder 2"/>
          <p:cNvSpPr>
            <a:spLocks noGrp="1"/>
          </p:cNvSpPr>
          <p:nvPr>
            <p:ph type="sldNum" sz="quarter" idx="12"/>
          </p:nvPr>
        </p:nvSpPr>
        <p:spPr/>
        <p:txBody>
          <a:bodyPr/>
          <a:lstStyle/>
          <a:p>
            <a:fld id="{85C893B6-8239-B544-860F-8E6624F3670C}" type="slidenum">
              <a:rPr lang="en-US" smtClean="0"/>
              <a:t>51</a:t>
            </a:fld>
            <a:endParaRPr lang="en-US"/>
          </a:p>
        </p:txBody>
      </p:sp>
      <p:pic>
        <p:nvPicPr>
          <p:cNvPr id="7" name="Picture 6" descr="A close up of text on a white background&#10;&#10;Description automatically generated">
            <a:extLst>
              <a:ext uri="{FF2B5EF4-FFF2-40B4-BE49-F238E27FC236}">
                <a16:creationId xmlns:a16="http://schemas.microsoft.com/office/drawing/2014/main" id="{13B2A69C-DF8A-3E4C-8A05-6649D4035AB4}"/>
              </a:ext>
            </a:extLst>
          </p:cNvPr>
          <p:cNvPicPr>
            <a:picLocks noChangeAspect="1"/>
          </p:cNvPicPr>
          <p:nvPr/>
        </p:nvPicPr>
        <p:blipFill rotWithShape="1">
          <a:blip r:embed="rId3"/>
          <a:srcRect b="436"/>
          <a:stretch/>
        </p:blipFill>
        <p:spPr>
          <a:xfrm>
            <a:off x="1334530" y="3036973"/>
            <a:ext cx="8816718" cy="3329680"/>
          </a:xfrm>
          <a:prstGeom prst="rect">
            <a:avLst/>
          </a:prstGeom>
        </p:spPr>
      </p:pic>
    </p:spTree>
    <p:extLst>
      <p:ext uri="{BB962C8B-B14F-4D97-AF65-F5344CB8AC3E}">
        <p14:creationId xmlns:p14="http://schemas.microsoft.com/office/powerpoint/2010/main" val="1124372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6CF75C-67D3-744C-B634-32A761FBE392}"/>
              </a:ext>
            </a:extLst>
          </p:cNvPr>
          <p:cNvSpPr>
            <a:spLocks noGrp="1"/>
          </p:cNvSpPr>
          <p:nvPr>
            <p:ph type="title"/>
          </p:nvPr>
        </p:nvSpPr>
        <p:spPr/>
        <p:txBody>
          <a:bodyPr/>
          <a:lstStyle/>
          <a:p>
            <a:r>
              <a:rPr lang="en-US" dirty="0"/>
              <a:t>Mean Sea Level Pressure</a:t>
            </a:r>
          </a:p>
        </p:txBody>
      </p:sp>
      <p:sp>
        <p:nvSpPr>
          <p:cNvPr id="4" name="Slide Number Placeholder 3">
            <a:extLst>
              <a:ext uri="{FF2B5EF4-FFF2-40B4-BE49-F238E27FC236}">
                <a16:creationId xmlns:a16="http://schemas.microsoft.com/office/drawing/2014/main" id="{8EBC4A39-4904-1740-B9AE-21B250C035E3}"/>
              </a:ext>
            </a:extLst>
          </p:cNvPr>
          <p:cNvSpPr>
            <a:spLocks noGrp="1"/>
          </p:cNvSpPr>
          <p:nvPr>
            <p:ph type="sldNum" sz="quarter" idx="12"/>
          </p:nvPr>
        </p:nvSpPr>
        <p:spPr/>
        <p:txBody>
          <a:bodyPr/>
          <a:lstStyle/>
          <a:p>
            <a:fld id="{85C893B6-8239-B544-860F-8E6624F3670C}" type="slidenum">
              <a:rPr lang="en-US" smtClean="0"/>
              <a:t>52</a:t>
            </a:fld>
            <a:endParaRPr lang="en-US"/>
          </a:p>
        </p:txBody>
      </p:sp>
      <p:pic>
        <p:nvPicPr>
          <p:cNvPr id="5" name="Picture 4" descr="Table&#10;&#10;Description automatically generated">
            <a:extLst>
              <a:ext uri="{FF2B5EF4-FFF2-40B4-BE49-F238E27FC236}">
                <a16:creationId xmlns:a16="http://schemas.microsoft.com/office/drawing/2014/main" id="{0395B51E-41CA-F245-A16D-7E1DE8056DC3}"/>
              </a:ext>
            </a:extLst>
          </p:cNvPr>
          <p:cNvPicPr>
            <a:picLocks noChangeAspect="1"/>
          </p:cNvPicPr>
          <p:nvPr/>
        </p:nvPicPr>
        <p:blipFill>
          <a:blip r:embed="rId3"/>
          <a:stretch>
            <a:fillRect/>
          </a:stretch>
        </p:blipFill>
        <p:spPr>
          <a:xfrm>
            <a:off x="254000" y="2046245"/>
            <a:ext cx="11684000" cy="4025900"/>
          </a:xfrm>
          <a:prstGeom prst="rect">
            <a:avLst/>
          </a:prstGeom>
        </p:spPr>
      </p:pic>
    </p:spTree>
    <p:extLst>
      <p:ext uri="{BB962C8B-B14F-4D97-AF65-F5344CB8AC3E}">
        <p14:creationId xmlns:p14="http://schemas.microsoft.com/office/powerpoint/2010/main" val="3483050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D0F1-EFAD-3747-B199-2DBB50F8979E}"/>
              </a:ext>
            </a:extLst>
          </p:cNvPr>
          <p:cNvSpPr>
            <a:spLocks noGrp="1"/>
          </p:cNvSpPr>
          <p:nvPr>
            <p:ph type="title"/>
          </p:nvPr>
        </p:nvSpPr>
        <p:spPr/>
        <p:txBody>
          <a:bodyPr/>
          <a:lstStyle/>
          <a:p>
            <a:r>
              <a:rPr lang="en-US" dirty="0"/>
              <a:t>More than one value</a:t>
            </a:r>
          </a:p>
        </p:txBody>
      </p:sp>
      <p:sp>
        <p:nvSpPr>
          <p:cNvPr id="3" name="Slide Number Placeholder 2">
            <a:extLst>
              <a:ext uri="{FF2B5EF4-FFF2-40B4-BE49-F238E27FC236}">
                <a16:creationId xmlns:a16="http://schemas.microsoft.com/office/drawing/2014/main" id="{0510A99B-CEED-8D47-9251-FFE7587DC6E8}"/>
              </a:ext>
            </a:extLst>
          </p:cNvPr>
          <p:cNvSpPr>
            <a:spLocks noGrp="1"/>
          </p:cNvSpPr>
          <p:nvPr>
            <p:ph type="sldNum" sz="quarter" idx="12"/>
          </p:nvPr>
        </p:nvSpPr>
        <p:spPr/>
        <p:txBody>
          <a:bodyPr/>
          <a:lstStyle/>
          <a:p>
            <a:fld id="{85C893B6-8239-B544-860F-8E6624F3670C}" type="slidenum">
              <a:rPr lang="en-US" smtClean="0"/>
              <a:t>53</a:t>
            </a:fld>
            <a:endParaRPr lang="en-US"/>
          </a:p>
        </p:txBody>
      </p:sp>
      <p:pic>
        <p:nvPicPr>
          <p:cNvPr id="4" name="Picture 3" descr="Table&#10;&#10;Description automatically generated">
            <a:extLst>
              <a:ext uri="{FF2B5EF4-FFF2-40B4-BE49-F238E27FC236}">
                <a16:creationId xmlns:a16="http://schemas.microsoft.com/office/drawing/2014/main" id="{9973A59C-B596-FB4E-A0CE-17FA50EB64E3}"/>
              </a:ext>
            </a:extLst>
          </p:cNvPr>
          <p:cNvPicPr>
            <a:picLocks noChangeAspect="1"/>
          </p:cNvPicPr>
          <p:nvPr/>
        </p:nvPicPr>
        <p:blipFill>
          <a:blip r:embed="rId3"/>
          <a:stretch>
            <a:fillRect/>
          </a:stretch>
        </p:blipFill>
        <p:spPr>
          <a:xfrm>
            <a:off x="787400" y="1409700"/>
            <a:ext cx="10617200" cy="4038600"/>
          </a:xfrm>
          <a:prstGeom prst="rect">
            <a:avLst/>
          </a:prstGeom>
        </p:spPr>
      </p:pic>
    </p:spTree>
    <p:extLst>
      <p:ext uri="{BB962C8B-B14F-4D97-AF65-F5344CB8AC3E}">
        <p14:creationId xmlns:p14="http://schemas.microsoft.com/office/powerpoint/2010/main" val="1480827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descending order -  desc()</a:t>
            </a:r>
          </a:p>
        </p:txBody>
      </p:sp>
      <p:sp>
        <p:nvSpPr>
          <p:cNvPr id="4" name="Slide Number Placeholder 3"/>
          <p:cNvSpPr>
            <a:spLocks noGrp="1"/>
          </p:cNvSpPr>
          <p:nvPr>
            <p:ph type="sldNum" sz="quarter" idx="12"/>
          </p:nvPr>
        </p:nvSpPr>
        <p:spPr/>
        <p:txBody>
          <a:bodyPr/>
          <a:lstStyle/>
          <a:p>
            <a:fld id="{85C893B6-8239-B544-860F-8E6624F3670C}" type="slidenum">
              <a:rPr lang="en-US" smtClean="0"/>
              <a:t>54</a:t>
            </a:fld>
            <a:endParaRPr lang="en-US"/>
          </a:p>
        </p:txBody>
      </p:sp>
      <p:pic>
        <p:nvPicPr>
          <p:cNvPr id="6" name="Picture 5" descr="Table&#10;&#10;Description automatically generated">
            <a:extLst>
              <a:ext uri="{FF2B5EF4-FFF2-40B4-BE49-F238E27FC236}">
                <a16:creationId xmlns:a16="http://schemas.microsoft.com/office/drawing/2014/main" id="{7D070132-C2FD-4A47-91AA-750B29EC84D6}"/>
              </a:ext>
            </a:extLst>
          </p:cNvPr>
          <p:cNvPicPr>
            <a:picLocks noChangeAspect="1"/>
          </p:cNvPicPr>
          <p:nvPr/>
        </p:nvPicPr>
        <p:blipFill>
          <a:blip r:embed="rId3"/>
          <a:stretch>
            <a:fillRect/>
          </a:stretch>
        </p:blipFill>
        <p:spPr>
          <a:xfrm>
            <a:off x="214030" y="1767278"/>
            <a:ext cx="11763940" cy="4385619"/>
          </a:xfrm>
          <a:prstGeom prst="rect">
            <a:avLst/>
          </a:prstGeom>
        </p:spPr>
      </p:pic>
    </p:spTree>
    <p:extLst>
      <p:ext uri="{BB962C8B-B14F-4D97-AF65-F5344CB8AC3E}">
        <p14:creationId xmlns:p14="http://schemas.microsoft.com/office/powerpoint/2010/main" val="1356418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B144-FF1B-C647-B85C-D455234C7906}"/>
              </a:ext>
            </a:extLst>
          </p:cNvPr>
          <p:cNvSpPr>
            <a:spLocks noGrp="1"/>
          </p:cNvSpPr>
          <p:nvPr>
            <p:ph type="title"/>
          </p:nvPr>
        </p:nvSpPr>
        <p:spPr/>
        <p:txBody>
          <a:bodyPr>
            <a:normAutofit/>
          </a:bodyPr>
          <a:lstStyle/>
          <a:p>
            <a:r>
              <a:rPr lang="en-US" b="1" dirty="0">
                <a:solidFill>
                  <a:srgbClr val="00B050"/>
                </a:solidFill>
              </a:rPr>
              <a:t>Challenge 4.2</a:t>
            </a:r>
          </a:p>
        </p:txBody>
      </p:sp>
      <p:sp>
        <p:nvSpPr>
          <p:cNvPr id="5" name="Content Placeholder 4">
            <a:extLst>
              <a:ext uri="{FF2B5EF4-FFF2-40B4-BE49-F238E27FC236}">
                <a16:creationId xmlns:a16="http://schemas.microsoft.com/office/drawing/2014/main" id="{F66BA167-D0D2-7E48-8E97-5289FCE5DA55}"/>
              </a:ext>
            </a:extLst>
          </p:cNvPr>
          <p:cNvSpPr>
            <a:spLocks noGrp="1"/>
          </p:cNvSpPr>
          <p:nvPr>
            <p:ph idx="1"/>
          </p:nvPr>
        </p:nvSpPr>
        <p:spPr>
          <a:xfrm>
            <a:off x="609599" y="1600201"/>
            <a:ext cx="11203459" cy="4525963"/>
          </a:xfrm>
        </p:spPr>
        <p:txBody>
          <a:bodyPr/>
          <a:lstStyle/>
          <a:p>
            <a:r>
              <a:rPr lang="en-US" dirty="0"/>
              <a:t>Arrange the observations by month and by highest temperature</a:t>
            </a:r>
          </a:p>
          <a:p>
            <a:pPr marL="0" indent="0">
              <a:buNone/>
            </a:pPr>
            <a:endParaRPr lang="en-US" dirty="0"/>
          </a:p>
        </p:txBody>
      </p:sp>
      <p:sp>
        <p:nvSpPr>
          <p:cNvPr id="4" name="Slide Number Placeholder 3">
            <a:extLst>
              <a:ext uri="{FF2B5EF4-FFF2-40B4-BE49-F238E27FC236}">
                <a16:creationId xmlns:a16="http://schemas.microsoft.com/office/drawing/2014/main" id="{D655B2A7-EDCB-B943-ABBF-323931FB6C6A}"/>
              </a:ext>
            </a:extLst>
          </p:cNvPr>
          <p:cNvSpPr>
            <a:spLocks noGrp="1"/>
          </p:cNvSpPr>
          <p:nvPr>
            <p:ph type="sldNum" sz="quarter" idx="12"/>
          </p:nvPr>
        </p:nvSpPr>
        <p:spPr/>
        <p:txBody>
          <a:bodyPr/>
          <a:lstStyle/>
          <a:p>
            <a:fld id="{85C893B6-8239-B544-860F-8E6624F3670C}" type="slidenum">
              <a:rPr lang="en-US" smtClean="0"/>
              <a:t>55</a:t>
            </a:fld>
            <a:endParaRPr lang="en-US"/>
          </a:p>
        </p:txBody>
      </p:sp>
    </p:spTree>
    <p:extLst>
      <p:ext uri="{BB962C8B-B14F-4D97-AF65-F5344CB8AC3E}">
        <p14:creationId xmlns:p14="http://schemas.microsoft.com/office/powerpoint/2010/main" val="48529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3. select()</a:t>
            </a:r>
          </a:p>
        </p:txBody>
      </p:sp>
      <p:sp>
        <p:nvSpPr>
          <p:cNvPr id="3" name="Content Placeholder 2"/>
          <p:cNvSpPr>
            <a:spLocks noGrp="1"/>
          </p:cNvSpPr>
          <p:nvPr>
            <p:ph sz="half" idx="1"/>
          </p:nvPr>
        </p:nvSpPr>
        <p:spPr>
          <a:xfrm>
            <a:off x="609600" y="1600201"/>
            <a:ext cx="3863546" cy="4525963"/>
          </a:xfrm>
        </p:spPr>
        <p:txBody>
          <a:bodyPr>
            <a:normAutofit fontScale="85000" lnSpcReduction="20000"/>
          </a:bodyPr>
          <a:lstStyle/>
          <a:p>
            <a:r>
              <a:rPr lang="en-US" dirty="0"/>
              <a:t>It is not uncommon to get datasets with hundreds, or even thousands, of variables</a:t>
            </a:r>
          </a:p>
          <a:p>
            <a:r>
              <a:rPr lang="en-US" dirty="0"/>
              <a:t>A challenge is to narrow down on the variables of you’re interested in</a:t>
            </a:r>
          </a:p>
          <a:p>
            <a:r>
              <a:rPr lang="en-US" dirty="0">
                <a:solidFill>
                  <a:srgbClr val="0000FF"/>
                </a:solidFill>
              </a:rPr>
              <a:t>select() </a:t>
            </a:r>
            <a:r>
              <a:rPr lang="en-US" dirty="0"/>
              <a:t>allows you to rapidly zoom in on a useful subset using operations based on the variable names</a:t>
            </a:r>
          </a:p>
          <a:p>
            <a:r>
              <a:rPr lang="en-US" dirty="0"/>
              <a:t>Number of rows does not change</a:t>
            </a:r>
          </a:p>
        </p:txBody>
      </p:sp>
      <p:sp>
        <p:nvSpPr>
          <p:cNvPr id="4" name="Slide Number Placeholder 3"/>
          <p:cNvSpPr>
            <a:spLocks noGrp="1"/>
          </p:cNvSpPr>
          <p:nvPr>
            <p:ph type="sldNum" sz="quarter" idx="12"/>
          </p:nvPr>
        </p:nvSpPr>
        <p:spPr/>
        <p:txBody>
          <a:bodyPr/>
          <a:lstStyle/>
          <a:p>
            <a:fld id="{85C893B6-8239-B544-860F-8E6624F3670C}" type="slidenum">
              <a:rPr lang="en-US" smtClean="0"/>
              <a:t>56</a:t>
            </a:fld>
            <a:endParaRPr lang="en-US"/>
          </a:p>
        </p:txBody>
      </p:sp>
      <p:pic>
        <p:nvPicPr>
          <p:cNvPr id="6" name="Picture 5" descr="Table&#10;&#10;Description automatically generated">
            <a:extLst>
              <a:ext uri="{FF2B5EF4-FFF2-40B4-BE49-F238E27FC236}">
                <a16:creationId xmlns:a16="http://schemas.microsoft.com/office/drawing/2014/main" id="{5EF65696-43FE-AA4D-812D-66A301DCFC3D}"/>
              </a:ext>
            </a:extLst>
          </p:cNvPr>
          <p:cNvPicPr>
            <a:picLocks noChangeAspect="1"/>
          </p:cNvPicPr>
          <p:nvPr/>
        </p:nvPicPr>
        <p:blipFill>
          <a:blip r:embed="rId3"/>
          <a:stretch>
            <a:fillRect/>
          </a:stretch>
        </p:blipFill>
        <p:spPr>
          <a:xfrm>
            <a:off x="4473146" y="1600201"/>
            <a:ext cx="7493000" cy="4330700"/>
          </a:xfrm>
          <a:prstGeom prst="rect">
            <a:avLst/>
          </a:prstGeom>
        </p:spPr>
      </p:pic>
    </p:spTree>
    <p:extLst>
      <p:ext uri="{BB962C8B-B14F-4D97-AF65-F5344CB8AC3E}">
        <p14:creationId xmlns:p14="http://schemas.microsoft.com/office/powerpoint/2010/main" val="1551288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options with select()</a:t>
            </a:r>
          </a:p>
        </p:txBody>
      </p:sp>
      <p:sp>
        <p:nvSpPr>
          <p:cNvPr id="5" name="Slide Number Placeholder 4"/>
          <p:cNvSpPr>
            <a:spLocks noGrp="1"/>
          </p:cNvSpPr>
          <p:nvPr>
            <p:ph type="sldNum" sz="quarter" idx="12"/>
          </p:nvPr>
        </p:nvSpPr>
        <p:spPr/>
        <p:txBody>
          <a:bodyPr/>
          <a:lstStyle/>
          <a:p>
            <a:fld id="{85C893B6-8239-B544-860F-8E6624F3670C}" type="slidenum">
              <a:rPr lang="en-US" smtClean="0"/>
              <a:t>57</a:t>
            </a:fld>
            <a:endParaRPr lang="en-US"/>
          </a:p>
        </p:txBody>
      </p:sp>
      <p:pic>
        <p:nvPicPr>
          <p:cNvPr id="4" name="Picture 3" descr="Table&#10;&#10;Description automatically generated">
            <a:extLst>
              <a:ext uri="{FF2B5EF4-FFF2-40B4-BE49-F238E27FC236}">
                <a16:creationId xmlns:a16="http://schemas.microsoft.com/office/drawing/2014/main" id="{659807AE-6D04-8744-BB9A-91E50DF83050}"/>
              </a:ext>
            </a:extLst>
          </p:cNvPr>
          <p:cNvPicPr>
            <a:picLocks noChangeAspect="1"/>
          </p:cNvPicPr>
          <p:nvPr/>
        </p:nvPicPr>
        <p:blipFill>
          <a:blip r:embed="rId3"/>
          <a:stretch>
            <a:fillRect/>
          </a:stretch>
        </p:blipFill>
        <p:spPr>
          <a:xfrm>
            <a:off x="185350" y="1786327"/>
            <a:ext cx="6295253" cy="3657897"/>
          </a:xfrm>
          <a:prstGeom prst="rect">
            <a:avLst/>
          </a:prstGeom>
        </p:spPr>
      </p:pic>
      <p:pic>
        <p:nvPicPr>
          <p:cNvPr id="9" name="Picture 8" descr="A close up of text on a white background&#10;&#10;Description automatically generated">
            <a:extLst>
              <a:ext uri="{FF2B5EF4-FFF2-40B4-BE49-F238E27FC236}">
                <a16:creationId xmlns:a16="http://schemas.microsoft.com/office/drawing/2014/main" id="{6C32AC8F-B31F-9543-8372-2EB8AAB8A8F1}"/>
              </a:ext>
            </a:extLst>
          </p:cNvPr>
          <p:cNvPicPr>
            <a:picLocks noChangeAspect="1"/>
          </p:cNvPicPr>
          <p:nvPr/>
        </p:nvPicPr>
        <p:blipFill>
          <a:blip r:embed="rId4"/>
          <a:stretch>
            <a:fillRect/>
          </a:stretch>
        </p:blipFill>
        <p:spPr>
          <a:xfrm>
            <a:off x="7117146" y="1786327"/>
            <a:ext cx="4465254" cy="3934851"/>
          </a:xfrm>
          <a:prstGeom prst="rect">
            <a:avLst/>
          </a:prstGeom>
        </p:spPr>
      </p:pic>
    </p:spTree>
    <p:extLst>
      <p:ext uri="{BB962C8B-B14F-4D97-AF65-F5344CB8AC3E}">
        <p14:creationId xmlns:p14="http://schemas.microsoft.com/office/powerpoint/2010/main" val="34647640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functions with select()</a:t>
            </a:r>
          </a:p>
        </p:txBody>
      </p:sp>
      <p:pic>
        <p:nvPicPr>
          <p:cNvPr id="4" name="Picture 3" descr="Screen Shot 2015-10-28 at 08.3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417638"/>
            <a:ext cx="8636000" cy="4965700"/>
          </a:xfrm>
          <a:prstGeom prst="rect">
            <a:avLst/>
          </a:prstGeom>
        </p:spPr>
      </p:pic>
    </p:spTree>
    <p:extLst>
      <p:ext uri="{BB962C8B-B14F-4D97-AF65-F5344CB8AC3E}">
        <p14:creationId xmlns:p14="http://schemas.microsoft.com/office/powerpoint/2010/main" val="3097263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7DAB-51BE-A545-8EE6-2C2A04D569AA}"/>
              </a:ext>
            </a:extLst>
          </p:cNvPr>
          <p:cNvSpPr>
            <a:spLocks noGrp="1"/>
          </p:cNvSpPr>
          <p:nvPr>
            <p:ph type="title"/>
          </p:nvPr>
        </p:nvSpPr>
        <p:spPr/>
        <p:txBody>
          <a:bodyPr/>
          <a:lstStyle/>
          <a:p>
            <a:r>
              <a:rPr lang="en-US" dirty="0"/>
              <a:t>Examples</a:t>
            </a:r>
          </a:p>
        </p:txBody>
      </p:sp>
      <p:sp>
        <p:nvSpPr>
          <p:cNvPr id="4" name="Slide Number Placeholder 3">
            <a:extLst>
              <a:ext uri="{FF2B5EF4-FFF2-40B4-BE49-F238E27FC236}">
                <a16:creationId xmlns:a16="http://schemas.microsoft.com/office/drawing/2014/main" id="{C74109D8-F575-8744-A82C-94D3EACB362A}"/>
              </a:ext>
            </a:extLst>
          </p:cNvPr>
          <p:cNvSpPr>
            <a:spLocks noGrp="1"/>
          </p:cNvSpPr>
          <p:nvPr>
            <p:ph type="sldNum" sz="quarter" idx="12"/>
          </p:nvPr>
        </p:nvSpPr>
        <p:spPr/>
        <p:txBody>
          <a:bodyPr/>
          <a:lstStyle/>
          <a:p>
            <a:fld id="{85C893B6-8239-B544-860F-8E6624F3670C}" type="slidenum">
              <a:rPr lang="en-US" smtClean="0"/>
              <a:t>59</a:t>
            </a:fld>
            <a:endParaRPr lang="en-US"/>
          </a:p>
        </p:txBody>
      </p:sp>
      <p:pic>
        <p:nvPicPr>
          <p:cNvPr id="5" name="Picture 4" descr="Table&#10;&#10;Description automatically generated">
            <a:extLst>
              <a:ext uri="{FF2B5EF4-FFF2-40B4-BE49-F238E27FC236}">
                <a16:creationId xmlns:a16="http://schemas.microsoft.com/office/drawing/2014/main" id="{4C898595-CD66-D44A-A516-A60072FA80D9}"/>
              </a:ext>
            </a:extLst>
          </p:cNvPr>
          <p:cNvPicPr>
            <a:picLocks noChangeAspect="1"/>
          </p:cNvPicPr>
          <p:nvPr/>
        </p:nvPicPr>
        <p:blipFill>
          <a:blip r:embed="rId3"/>
          <a:stretch>
            <a:fillRect/>
          </a:stretch>
        </p:blipFill>
        <p:spPr>
          <a:xfrm>
            <a:off x="468699" y="1817816"/>
            <a:ext cx="4483100" cy="4013200"/>
          </a:xfrm>
          <a:prstGeom prst="rect">
            <a:avLst/>
          </a:prstGeom>
        </p:spPr>
      </p:pic>
      <p:pic>
        <p:nvPicPr>
          <p:cNvPr id="6" name="Picture 5" descr="Table&#10;&#10;Description automatically generated">
            <a:extLst>
              <a:ext uri="{FF2B5EF4-FFF2-40B4-BE49-F238E27FC236}">
                <a16:creationId xmlns:a16="http://schemas.microsoft.com/office/drawing/2014/main" id="{239A1329-92AB-894F-BF1D-1C514CA7AA10}"/>
              </a:ext>
            </a:extLst>
          </p:cNvPr>
          <p:cNvPicPr>
            <a:picLocks noChangeAspect="1"/>
          </p:cNvPicPr>
          <p:nvPr/>
        </p:nvPicPr>
        <p:blipFill>
          <a:blip r:embed="rId4"/>
          <a:stretch>
            <a:fillRect/>
          </a:stretch>
        </p:blipFill>
        <p:spPr>
          <a:xfrm>
            <a:off x="6254406" y="1798938"/>
            <a:ext cx="4279900" cy="4025900"/>
          </a:xfrm>
          <a:prstGeom prst="rect">
            <a:avLst/>
          </a:prstGeom>
        </p:spPr>
      </p:pic>
    </p:spTree>
    <p:extLst>
      <p:ext uri="{BB962C8B-B14F-4D97-AF65-F5344CB8AC3E}">
        <p14:creationId xmlns:p14="http://schemas.microsoft.com/office/powerpoint/2010/main" val="221518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CA23-E1EA-E745-A8F7-53C1E222B84D}"/>
              </a:ext>
            </a:extLst>
          </p:cNvPr>
          <p:cNvSpPr>
            <a:spLocks noGrp="1"/>
          </p:cNvSpPr>
          <p:nvPr>
            <p:ph type="title"/>
          </p:nvPr>
        </p:nvSpPr>
        <p:spPr/>
        <p:txBody>
          <a:bodyPr>
            <a:normAutofit/>
          </a:bodyPr>
          <a:lstStyle/>
          <a:p>
            <a:r>
              <a:rPr lang="en-US" dirty="0"/>
              <a:t>First Steps: Posit Cloud – Create Your Account</a:t>
            </a:r>
          </a:p>
        </p:txBody>
      </p:sp>
      <p:sp>
        <p:nvSpPr>
          <p:cNvPr id="3" name="Slide Number Placeholder 2">
            <a:extLst>
              <a:ext uri="{FF2B5EF4-FFF2-40B4-BE49-F238E27FC236}">
                <a16:creationId xmlns:a16="http://schemas.microsoft.com/office/drawing/2014/main" id="{05C013C8-7DA4-E244-94A0-21665CFFE753}"/>
              </a:ext>
            </a:extLst>
          </p:cNvPr>
          <p:cNvSpPr>
            <a:spLocks noGrp="1"/>
          </p:cNvSpPr>
          <p:nvPr>
            <p:ph type="sldNum" sz="quarter" idx="12"/>
          </p:nvPr>
        </p:nvSpPr>
        <p:spPr/>
        <p:txBody>
          <a:bodyPr/>
          <a:lstStyle/>
          <a:p>
            <a:fld id="{85C893B6-8239-B544-860F-8E6624F3670C}" type="slidenum">
              <a:rPr lang="en-US" smtClean="0"/>
              <a:t>6</a:t>
            </a:fld>
            <a:endParaRPr lang="en-US"/>
          </a:p>
        </p:txBody>
      </p:sp>
      <p:pic>
        <p:nvPicPr>
          <p:cNvPr id="5" name="Picture 4" descr="A screenshot of a computer error&#10;&#10;Description automatically generated with medium confidence">
            <a:extLst>
              <a:ext uri="{FF2B5EF4-FFF2-40B4-BE49-F238E27FC236}">
                <a16:creationId xmlns:a16="http://schemas.microsoft.com/office/drawing/2014/main" id="{099F45AC-8FE0-A4C1-9B82-4751B4359620}"/>
              </a:ext>
            </a:extLst>
          </p:cNvPr>
          <p:cNvPicPr>
            <a:picLocks noChangeAspect="1"/>
          </p:cNvPicPr>
          <p:nvPr/>
        </p:nvPicPr>
        <p:blipFill>
          <a:blip r:embed="rId3"/>
          <a:stretch>
            <a:fillRect/>
          </a:stretch>
        </p:blipFill>
        <p:spPr>
          <a:xfrm>
            <a:off x="609600" y="1796738"/>
            <a:ext cx="5703277" cy="3545878"/>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136D3D3A-BEFF-68A3-41E6-BCFE117642DA}"/>
              </a:ext>
            </a:extLst>
          </p:cNvPr>
          <p:cNvPicPr>
            <a:picLocks noChangeAspect="1"/>
          </p:cNvPicPr>
          <p:nvPr/>
        </p:nvPicPr>
        <p:blipFill>
          <a:blip r:embed="rId4"/>
          <a:stretch>
            <a:fillRect/>
          </a:stretch>
        </p:blipFill>
        <p:spPr>
          <a:xfrm>
            <a:off x="6718300" y="4169024"/>
            <a:ext cx="4699977" cy="2181463"/>
          </a:xfrm>
          <a:prstGeom prst="rect">
            <a:avLst/>
          </a:prstGeom>
        </p:spPr>
      </p:pic>
      <p:pic>
        <p:nvPicPr>
          <p:cNvPr id="7" name="Picture 6" descr="A screenshot of a phone&#10;&#10;Description automatically generated with low confidence">
            <a:extLst>
              <a:ext uri="{FF2B5EF4-FFF2-40B4-BE49-F238E27FC236}">
                <a16:creationId xmlns:a16="http://schemas.microsoft.com/office/drawing/2014/main" id="{6A4B81EC-3054-55BF-C6D6-225ADEFF05F7}"/>
              </a:ext>
            </a:extLst>
          </p:cNvPr>
          <p:cNvPicPr>
            <a:picLocks noChangeAspect="1"/>
          </p:cNvPicPr>
          <p:nvPr/>
        </p:nvPicPr>
        <p:blipFill>
          <a:blip r:embed="rId5"/>
          <a:stretch>
            <a:fillRect/>
          </a:stretch>
        </p:blipFill>
        <p:spPr>
          <a:xfrm>
            <a:off x="8192477" y="1641226"/>
            <a:ext cx="3225800" cy="2095500"/>
          </a:xfrm>
          <a:prstGeom prst="rect">
            <a:avLst/>
          </a:prstGeom>
        </p:spPr>
      </p:pic>
    </p:spTree>
    <p:extLst>
      <p:ext uri="{BB962C8B-B14F-4D97-AF65-F5344CB8AC3E}">
        <p14:creationId xmlns:p14="http://schemas.microsoft.com/office/powerpoint/2010/main" val="2076168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2971"/>
            <a:ext cx="8229600" cy="1143000"/>
          </a:xfrm>
        </p:spPr>
        <p:txBody>
          <a:bodyPr/>
          <a:lstStyle/>
          <a:p>
            <a:r>
              <a:rPr lang="en-US" dirty="0"/>
              <a:t>everything()</a:t>
            </a:r>
          </a:p>
        </p:txBody>
      </p:sp>
      <p:sp>
        <p:nvSpPr>
          <p:cNvPr id="4" name="Slide Number Placeholder 3"/>
          <p:cNvSpPr>
            <a:spLocks noGrp="1"/>
          </p:cNvSpPr>
          <p:nvPr>
            <p:ph type="sldNum" sz="quarter" idx="12"/>
          </p:nvPr>
        </p:nvSpPr>
        <p:spPr/>
        <p:txBody>
          <a:bodyPr/>
          <a:lstStyle/>
          <a:p>
            <a:fld id="{85C893B6-8239-B544-860F-8E6624F3670C}" type="slidenum">
              <a:rPr lang="en-US" smtClean="0"/>
              <a:t>60</a:t>
            </a:fld>
            <a:endParaRPr lang="en-US"/>
          </a:p>
        </p:txBody>
      </p:sp>
      <p:pic>
        <p:nvPicPr>
          <p:cNvPr id="6" name="Picture 5" descr="Table&#10;&#10;Description automatically generated">
            <a:extLst>
              <a:ext uri="{FF2B5EF4-FFF2-40B4-BE49-F238E27FC236}">
                <a16:creationId xmlns:a16="http://schemas.microsoft.com/office/drawing/2014/main" id="{0D658472-2004-294A-AA5A-B2EBB1ABFE97}"/>
              </a:ext>
            </a:extLst>
          </p:cNvPr>
          <p:cNvPicPr>
            <a:picLocks noChangeAspect="1"/>
          </p:cNvPicPr>
          <p:nvPr/>
        </p:nvPicPr>
        <p:blipFill>
          <a:blip r:embed="rId3"/>
          <a:stretch>
            <a:fillRect/>
          </a:stretch>
        </p:blipFill>
        <p:spPr>
          <a:xfrm>
            <a:off x="198738" y="1440749"/>
            <a:ext cx="11590450" cy="4564634"/>
          </a:xfrm>
          <a:prstGeom prst="rect">
            <a:avLst/>
          </a:prstGeom>
        </p:spPr>
      </p:pic>
    </p:spTree>
    <p:extLst>
      <p:ext uri="{BB962C8B-B14F-4D97-AF65-F5344CB8AC3E}">
        <p14:creationId xmlns:p14="http://schemas.microsoft.com/office/powerpoint/2010/main" val="3022924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4. mutate()</a:t>
            </a:r>
          </a:p>
        </p:txBody>
      </p:sp>
      <p:sp>
        <p:nvSpPr>
          <p:cNvPr id="3" name="Content Placeholder 2"/>
          <p:cNvSpPr>
            <a:spLocks noGrp="1"/>
          </p:cNvSpPr>
          <p:nvPr>
            <p:ph idx="1"/>
          </p:nvPr>
        </p:nvSpPr>
        <p:spPr/>
        <p:txBody>
          <a:bodyPr>
            <a:normAutofit/>
          </a:bodyPr>
          <a:lstStyle/>
          <a:p>
            <a:r>
              <a:rPr lang="en-US" dirty="0"/>
              <a:t>It is often useful to add new columns that are functions of existing columns</a:t>
            </a:r>
          </a:p>
          <a:p>
            <a:r>
              <a:rPr lang="en-US" dirty="0"/>
              <a:t>mutate() always adds new columns at the end of your data set.</a:t>
            </a:r>
          </a:p>
          <a:p>
            <a:r>
              <a:rPr lang="en-US" dirty="0"/>
              <a:t>For example, convert the mph wind speed in observations to a new column, kph. </a:t>
            </a:r>
          </a:p>
          <a:p>
            <a:r>
              <a:rPr lang="en-US" dirty="0"/>
              <a:t>Use a simplified observations </a:t>
            </a:r>
            <a:r>
              <a:rPr lang="en-US" dirty="0" err="1"/>
              <a:t>tibble</a:t>
            </a:r>
            <a:r>
              <a:rPr lang="en-US" dirty="0"/>
              <a:t> with day, month, station, </a:t>
            </a:r>
            <a:r>
              <a:rPr lang="en-US" dirty="0" err="1"/>
              <a:t>wdsp</a:t>
            </a:r>
            <a:r>
              <a:rPr lang="en-US" dirty="0"/>
              <a:t> as columns, and for “ROCHES POINT” on October 16</a:t>
            </a:r>
            <a:r>
              <a:rPr lang="en-US" baseline="30000" dirty="0"/>
              <a:t>th</a:t>
            </a:r>
            <a:endParaRPr lang="en-US" dirty="0"/>
          </a:p>
          <a:p>
            <a:r>
              <a:rPr lang="en-US" dirty="0"/>
              <a:t>Assume 1 mi = 1.609344 km</a:t>
            </a:r>
          </a:p>
        </p:txBody>
      </p:sp>
      <p:sp>
        <p:nvSpPr>
          <p:cNvPr id="4" name="Slide Number Placeholder 3"/>
          <p:cNvSpPr>
            <a:spLocks noGrp="1"/>
          </p:cNvSpPr>
          <p:nvPr>
            <p:ph type="sldNum" sz="quarter" idx="12"/>
          </p:nvPr>
        </p:nvSpPr>
        <p:spPr/>
        <p:txBody>
          <a:bodyPr/>
          <a:lstStyle/>
          <a:p>
            <a:fld id="{85C893B6-8239-B544-860F-8E6624F3670C}" type="slidenum">
              <a:rPr lang="en-US" smtClean="0"/>
              <a:t>61</a:t>
            </a:fld>
            <a:endParaRPr lang="en-US"/>
          </a:p>
        </p:txBody>
      </p:sp>
    </p:spTree>
    <p:extLst>
      <p:ext uri="{BB962C8B-B14F-4D97-AF65-F5344CB8AC3E}">
        <p14:creationId xmlns:p14="http://schemas.microsoft.com/office/powerpoint/2010/main" val="3847537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FE79C0-91F2-9C45-88D0-197E2668826E}"/>
              </a:ext>
            </a:extLst>
          </p:cNvPr>
          <p:cNvSpPr>
            <a:spLocks noGrp="1"/>
          </p:cNvSpPr>
          <p:nvPr>
            <p:ph type="title"/>
          </p:nvPr>
        </p:nvSpPr>
        <p:spPr/>
        <p:txBody>
          <a:bodyPr/>
          <a:lstStyle/>
          <a:p>
            <a:r>
              <a:rPr lang="en-US" dirty="0"/>
              <a:t>Example of mutate</a:t>
            </a:r>
          </a:p>
        </p:txBody>
      </p:sp>
      <p:sp>
        <p:nvSpPr>
          <p:cNvPr id="4" name="Slide Number Placeholder 3">
            <a:extLst>
              <a:ext uri="{FF2B5EF4-FFF2-40B4-BE49-F238E27FC236}">
                <a16:creationId xmlns:a16="http://schemas.microsoft.com/office/drawing/2014/main" id="{03C5B9D6-1A54-9043-A95C-18624DBFF7C6}"/>
              </a:ext>
            </a:extLst>
          </p:cNvPr>
          <p:cNvSpPr>
            <a:spLocks noGrp="1"/>
          </p:cNvSpPr>
          <p:nvPr>
            <p:ph type="sldNum" sz="quarter" idx="12"/>
          </p:nvPr>
        </p:nvSpPr>
        <p:spPr/>
        <p:txBody>
          <a:bodyPr/>
          <a:lstStyle/>
          <a:p>
            <a:fld id="{85C893B6-8239-B544-860F-8E6624F3670C}" type="slidenum">
              <a:rPr lang="en-US" smtClean="0"/>
              <a:t>62</a:t>
            </a:fld>
            <a:endParaRPr lang="en-US"/>
          </a:p>
        </p:txBody>
      </p:sp>
      <p:pic>
        <p:nvPicPr>
          <p:cNvPr id="3" name="Picture 2" descr="A screenshot of a computer code&#10;&#10;Description automatically generated">
            <a:extLst>
              <a:ext uri="{FF2B5EF4-FFF2-40B4-BE49-F238E27FC236}">
                <a16:creationId xmlns:a16="http://schemas.microsoft.com/office/drawing/2014/main" id="{8403B477-70A3-186B-940E-E03B701B2850}"/>
              </a:ext>
            </a:extLst>
          </p:cNvPr>
          <p:cNvPicPr>
            <a:picLocks noChangeAspect="1"/>
          </p:cNvPicPr>
          <p:nvPr/>
        </p:nvPicPr>
        <p:blipFill>
          <a:blip r:embed="rId3"/>
          <a:stretch>
            <a:fillRect/>
          </a:stretch>
        </p:blipFill>
        <p:spPr>
          <a:xfrm>
            <a:off x="307010" y="1920848"/>
            <a:ext cx="5748462" cy="2861166"/>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251D1549-D6CE-7987-334D-AC75DFA4DAE7}"/>
              </a:ext>
            </a:extLst>
          </p:cNvPr>
          <p:cNvPicPr>
            <a:picLocks noChangeAspect="1"/>
          </p:cNvPicPr>
          <p:nvPr/>
        </p:nvPicPr>
        <p:blipFill rotWithShape="1">
          <a:blip r:embed="rId4"/>
          <a:srcRect b="43767"/>
          <a:stretch/>
        </p:blipFill>
        <p:spPr>
          <a:xfrm>
            <a:off x="6055472" y="1920848"/>
            <a:ext cx="5748463" cy="2781300"/>
          </a:xfrm>
          <a:prstGeom prst="rect">
            <a:avLst/>
          </a:prstGeom>
        </p:spPr>
      </p:pic>
    </p:spTree>
    <p:extLst>
      <p:ext uri="{BB962C8B-B14F-4D97-AF65-F5344CB8AC3E}">
        <p14:creationId xmlns:p14="http://schemas.microsoft.com/office/powerpoint/2010/main" val="3407572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Creation Functions</a:t>
            </a:r>
          </a:p>
        </p:txBody>
      </p:sp>
      <p:sp>
        <p:nvSpPr>
          <p:cNvPr id="4" name="Content Placeholder 3"/>
          <p:cNvSpPr>
            <a:spLocks noGrp="1"/>
          </p:cNvSpPr>
          <p:nvPr>
            <p:ph idx="1"/>
          </p:nvPr>
        </p:nvSpPr>
        <p:spPr>
          <a:xfrm>
            <a:off x="609600" y="1417638"/>
            <a:ext cx="10972800" cy="4525963"/>
          </a:xfrm>
        </p:spPr>
        <p:txBody>
          <a:bodyPr/>
          <a:lstStyle/>
          <a:p>
            <a:r>
              <a:rPr lang="en-US" dirty="0"/>
              <a:t>There are many functions for creating new variables that can be used with mutate()</a:t>
            </a:r>
          </a:p>
          <a:p>
            <a:r>
              <a:rPr lang="en-US" dirty="0"/>
              <a:t>The key property is that the function </a:t>
            </a:r>
            <a:r>
              <a:rPr lang="en-US" b="1" dirty="0">
                <a:solidFill>
                  <a:srgbClr val="0000FF"/>
                </a:solidFill>
              </a:rPr>
              <a:t>must be </a:t>
            </a:r>
            <a:r>
              <a:rPr lang="en-US" b="1" dirty="0" err="1">
                <a:solidFill>
                  <a:srgbClr val="0000FF"/>
                </a:solidFill>
              </a:rPr>
              <a:t>vectorised</a:t>
            </a:r>
            <a:r>
              <a:rPr lang="en-US" b="1" dirty="0">
                <a:solidFill>
                  <a:srgbClr val="0000FF"/>
                </a:solidFill>
              </a:rPr>
              <a:t>:</a:t>
            </a:r>
          </a:p>
          <a:p>
            <a:pPr lvl="1"/>
            <a:r>
              <a:rPr lang="en-US" dirty="0"/>
              <a:t>It must take a vector of values as input, and,</a:t>
            </a:r>
          </a:p>
          <a:p>
            <a:pPr lvl="1"/>
            <a:r>
              <a:rPr lang="en-US" dirty="0"/>
              <a:t>Return a vector with the same number of values as output</a:t>
            </a:r>
            <a:endParaRPr lang="en-US" b="1" dirty="0">
              <a:solidFill>
                <a:srgbClr val="0000FF"/>
              </a:solidFill>
            </a:endParaRPr>
          </a:p>
          <a:p>
            <a:pPr marL="457200" lvl="1" indent="0">
              <a:buNone/>
            </a:pPr>
            <a:endParaRPr lang="en-US" b="1" dirty="0">
              <a:solidFill>
                <a:srgbClr val="0000FF"/>
              </a:solidFill>
            </a:endParaRPr>
          </a:p>
        </p:txBody>
      </p:sp>
      <p:sp>
        <p:nvSpPr>
          <p:cNvPr id="3" name="Slide Number Placeholder 2"/>
          <p:cNvSpPr>
            <a:spLocks noGrp="1"/>
          </p:cNvSpPr>
          <p:nvPr>
            <p:ph type="sldNum" sz="quarter" idx="12"/>
          </p:nvPr>
        </p:nvSpPr>
        <p:spPr/>
        <p:txBody>
          <a:bodyPr/>
          <a:lstStyle/>
          <a:p>
            <a:fld id="{85C893B6-8239-B544-860F-8E6624F3670C}" type="slidenum">
              <a:rPr lang="en-US" smtClean="0"/>
              <a:t>63</a:t>
            </a:fld>
            <a:endParaRPr lang="en-US"/>
          </a:p>
        </p:txBody>
      </p:sp>
      <p:pic>
        <p:nvPicPr>
          <p:cNvPr id="5" name="Picture 4">
            <a:extLst>
              <a:ext uri="{FF2B5EF4-FFF2-40B4-BE49-F238E27FC236}">
                <a16:creationId xmlns:a16="http://schemas.microsoft.com/office/drawing/2014/main" id="{384BE214-5AC7-044B-88EF-4372373A7379}"/>
              </a:ext>
            </a:extLst>
          </p:cNvPr>
          <p:cNvPicPr>
            <a:picLocks noChangeAspect="1"/>
          </p:cNvPicPr>
          <p:nvPr/>
        </p:nvPicPr>
        <p:blipFill>
          <a:blip r:embed="rId3"/>
          <a:stretch>
            <a:fillRect/>
          </a:stretch>
        </p:blipFill>
        <p:spPr>
          <a:xfrm>
            <a:off x="3243262" y="4090264"/>
            <a:ext cx="6707187" cy="2403856"/>
          </a:xfrm>
          <a:prstGeom prst="rect">
            <a:avLst/>
          </a:prstGeom>
        </p:spPr>
      </p:pic>
    </p:spTree>
    <p:extLst>
      <p:ext uri="{BB962C8B-B14F-4D97-AF65-F5344CB8AC3E}">
        <p14:creationId xmlns:p14="http://schemas.microsoft.com/office/powerpoint/2010/main" val="233447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96DF-1190-3641-ACDA-CC1A257C537F}"/>
              </a:ext>
            </a:extLst>
          </p:cNvPr>
          <p:cNvSpPr>
            <a:spLocks noGrp="1"/>
          </p:cNvSpPr>
          <p:nvPr>
            <p:ph type="title"/>
          </p:nvPr>
        </p:nvSpPr>
        <p:spPr/>
        <p:txBody>
          <a:bodyPr/>
          <a:lstStyle/>
          <a:p>
            <a:r>
              <a:rPr lang="en-US" b="1" dirty="0">
                <a:solidFill>
                  <a:srgbClr val="00B050"/>
                </a:solidFill>
              </a:rPr>
              <a:t>Challenge 4.3</a:t>
            </a:r>
          </a:p>
        </p:txBody>
      </p:sp>
      <p:sp>
        <p:nvSpPr>
          <p:cNvPr id="3" name="Content Placeholder 2">
            <a:extLst>
              <a:ext uri="{FF2B5EF4-FFF2-40B4-BE49-F238E27FC236}">
                <a16:creationId xmlns:a16="http://schemas.microsoft.com/office/drawing/2014/main" id="{A2110A7C-91AA-5E4E-A898-F367D5FBE737}"/>
              </a:ext>
            </a:extLst>
          </p:cNvPr>
          <p:cNvSpPr>
            <a:spLocks noGrp="1"/>
          </p:cNvSpPr>
          <p:nvPr>
            <p:ph idx="1"/>
          </p:nvPr>
        </p:nvSpPr>
        <p:spPr/>
        <p:txBody>
          <a:bodyPr/>
          <a:lstStyle/>
          <a:p>
            <a:r>
              <a:rPr lang="en-US" dirty="0"/>
              <a:t>Add a new column </a:t>
            </a:r>
            <a:r>
              <a:rPr lang="en-US" dirty="0" err="1">
                <a:solidFill>
                  <a:srgbClr val="0432FF"/>
                </a:solidFill>
              </a:rPr>
              <a:t>rain_in</a:t>
            </a:r>
            <a:r>
              <a:rPr lang="en-US" dirty="0"/>
              <a:t>, which measures the hourly rainfall in inches</a:t>
            </a:r>
          </a:p>
          <a:p>
            <a:r>
              <a:rPr lang="en-US" dirty="0"/>
              <a:t>Assume a conversion constant of 1 mm = 0.0393701 inches</a:t>
            </a:r>
          </a:p>
        </p:txBody>
      </p:sp>
      <p:sp>
        <p:nvSpPr>
          <p:cNvPr id="4" name="Slide Number Placeholder 3">
            <a:extLst>
              <a:ext uri="{FF2B5EF4-FFF2-40B4-BE49-F238E27FC236}">
                <a16:creationId xmlns:a16="http://schemas.microsoft.com/office/drawing/2014/main" id="{C77F119A-EC37-834A-A48D-2CD14BB19908}"/>
              </a:ext>
            </a:extLst>
          </p:cNvPr>
          <p:cNvSpPr>
            <a:spLocks noGrp="1"/>
          </p:cNvSpPr>
          <p:nvPr>
            <p:ph type="sldNum" sz="quarter" idx="12"/>
          </p:nvPr>
        </p:nvSpPr>
        <p:spPr/>
        <p:txBody>
          <a:bodyPr/>
          <a:lstStyle/>
          <a:p>
            <a:fld id="{85C893B6-8239-B544-860F-8E6624F3670C}" type="slidenum">
              <a:rPr lang="en-US" smtClean="0"/>
              <a:t>64</a:t>
            </a:fld>
            <a:endParaRPr lang="en-US"/>
          </a:p>
        </p:txBody>
      </p:sp>
    </p:spTree>
    <p:extLst>
      <p:ext uri="{BB962C8B-B14F-4D97-AF65-F5344CB8AC3E}">
        <p14:creationId xmlns:p14="http://schemas.microsoft.com/office/powerpoint/2010/main" val="26414219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5. </a:t>
            </a:r>
            <a:r>
              <a:rPr lang="en-US" dirty="0" err="1">
                <a:solidFill>
                  <a:srgbClr val="0000FF"/>
                </a:solidFill>
              </a:rPr>
              <a:t>summarise</a:t>
            </a:r>
            <a:r>
              <a:rPr lang="en-US" dirty="0">
                <a:solidFill>
                  <a:srgbClr val="0000FF"/>
                </a:solidFill>
              </a:rPr>
              <a:t>()</a:t>
            </a:r>
          </a:p>
        </p:txBody>
      </p:sp>
      <p:sp>
        <p:nvSpPr>
          <p:cNvPr id="3" name="Content Placeholder 2"/>
          <p:cNvSpPr>
            <a:spLocks noGrp="1"/>
          </p:cNvSpPr>
          <p:nvPr>
            <p:ph idx="1"/>
          </p:nvPr>
        </p:nvSpPr>
        <p:spPr/>
        <p:txBody>
          <a:bodyPr/>
          <a:lstStyle/>
          <a:p>
            <a:r>
              <a:rPr lang="en-US" dirty="0"/>
              <a:t>The last key verb is </a:t>
            </a:r>
            <a:r>
              <a:rPr lang="en-US" dirty="0" err="1"/>
              <a:t>summarise</a:t>
            </a:r>
            <a:r>
              <a:rPr lang="en-US" dirty="0"/>
              <a:t>()</a:t>
            </a:r>
          </a:p>
          <a:p>
            <a:r>
              <a:rPr lang="en-US" dirty="0"/>
              <a:t>It collapses a data frame into a single row</a:t>
            </a:r>
          </a:p>
          <a:p>
            <a:r>
              <a:rPr lang="en-US" dirty="0"/>
              <a:t>Not very useful unless paired with </a:t>
            </a:r>
            <a:r>
              <a:rPr lang="en-US" dirty="0" err="1"/>
              <a:t>group_by</a:t>
            </a:r>
            <a:r>
              <a:rPr lang="en-US" dirty="0"/>
              <a:t>() (it will just perform a summary of the whole data set)</a:t>
            </a:r>
          </a:p>
          <a:p>
            <a:r>
              <a:rPr lang="en-US" dirty="0"/>
              <a:t>Very useful to combine with the pipe operator</a:t>
            </a:r>
          </a:p>
        </p:txBody>
      </p:sp>
      <p:sp>
        <p:nvSpPr>
          <p:cNvPr id="4" name="Slide Number Placeholder 3"/>
          <p:cNvSpPr>
            <a:spLocks noGrp="1"/>
          </p:cNvSpPr>
          <p:nvPr>
            <p:ph type="sldNum" sz="quarter" idx="12"/>
          </p:nvPr>
        </p:nvSpPr>
        <p:spPr/>
        <p:txBody>
          <a:bodyPr/>
          <a:lstStyle/>
          <a:p>
            <a:fld id="{85C893B6-8239-B544-860F-8E6624F3670C}" type="slidenum">
              <a:rPr lang="en-US" smtClean="0"/>
              <a:t>65</a:t>
            </a:fld>
            <a:endParaRPr lang="en-US"/>
          </a:p>
        </p:txBody>
      </p:sp>
    </p:spTree>
    <p:extLst>
      <p:ext uri="{BB962C8B-B14F-4D97-AF65-F5344CB8AC3E}">
        <p14:creationId xmlns:p14="http://schemas.microsoft.com/office/powerpoint/2010/main" val="3112302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group_by</a:t>
            </a:r>
            <a:r>
              <a:rPr lang="en-US" dirty="0"/>
              <a:t>()</a:t>
            </a:r>
          </a:p>
        </p:txBody>
      </p:sp>
      <p:sp>
        <p:nvSpPr>
          <p:cNvPr id="3" name="Content Placeholder 2"/>
          <p:cNvSpPr>
            <a:spLocks noGrp="1"/>
          </p:cNvSpPr>
          <p:nvPr>
            <p:ph idx="1"/>
          </p:nvPr>
        </p:nvSpPr>
        <p:spPr>
          <a:xfrm>
            <a:off x="609600" y="1161896"/>
            <a:ext cx="10972800" cy="2024218"/>
          </a:xfrm>
        </p:spPr>
        <p:txBody>
          <a:bodyPr>
            <a:normAutofit lnSpcReduction="10000"/>
          </a:bodyPr>
          <a:lstStyle/>
          <a:p>
            <a:r>
              <a:rPr lang="en-US" dirty="0"/>
              <a:t>Most data operations are useful done on groups defined by variables in the the dataset.</a:t>
            </a:r>
          </a:p>
          <a:p>
            <a:r>
              <a:rPr lang="en-US" dirty="0"/>
              <a:t>The </a:t>
            </a:r>
            <a:r>
              <a:rPr lang="en-US" dirty="0" err="1">
                <a:solidFill>
                  <a:srgbClr val="0000FF"/>
                </a:solidFill>
              </a:rPr>
              <a:t>group_by</a:t>
            </a:r>
            <a:r>
              <a:rPr lang="en-US" dirty="0"/>
              <a:t> function takes an existing </a:t>
            </a:r>
            <a:r>
              <a:rPr lang="en-US" dirty="0" err="1"/>
              <a:t>tbl</a:t>
            </a:r>
            <a:r>
              <a:rPr lang="en-US" dirty="0"/>
              <a:t> and converts it into a grouped </a:t>
            </a:r>
            <a:r>
              <a:rPr lang="en-US" dirty="0" err="1"/>
              <a:t>tbl</a:t>
            </a:r>
            <a:r>
              <a:rPr lang="en-US" dirty="0"/>
              <a:t> where operations are performed "by group”.</a:t>
            </a:r>
          </a:p>
        </p:txBody>
      </p:sp>
      <p:sp>
        <p:nvSpPr>
          <p:cNvPr id="4" name="Slide Number Placeholder 3"/>
          <p:cNvSpPr>
            <a:spLocks noGrp="1"/>
          </p:cNvSpPr>
          <p:nvPr>
            <p:ph type="sldNum" sz="quarter" idx="12"/>
          </p:nvPr>
        </p:nvSpPr>
        <p:spPr/>
        <p:txBody>
          <a:bodyPr/>
          <a:lstStyle/>
          <a:p>
            <a:fld id="{85C893B6-8239-B544-860F-8E6624F3670C}" type="slidenum">
              <a:rPr lang="en-US" smtClean="0"/>
              <a:t>66</a:t>
            </a:fld>
            <a:endParaRPr lang="en-US"/>
          </a:p>
        </p:txBody>
      </p:sp>
      <p:pic>
        <p:nvPicPr>
          <p:cNvPr id="9" name="Picture 8" descr="A picture containing table&#10;&#10;Description automatically generated">
            <a:extLst>
              <a:ext uri="{FF2B5EF4-FFF2-40B4-BE49-F238E27FC236}">
                <a16:creationId xmlns:a16="http://schemas.microsoft.com/office/drawing/2014/main" id="{D2845F03-291C-964C-A90F-D55C389A93FF}"/>
              </a:ext>
            </a:extLst>
          </p:cNvPr>
          <p:cNvPicPr>
            <a:picLocks noChangeAspect="1"/>
          </p:cNvPicPr>
          <p:nvPr/>
        </p:nvPicPr>
        <p:blipFill rotWithShape="1">
          <a:blip r:embed="rId3"/>
          <a:srcRect b="21601"/>
          <a:stretch/>
        </p:blipFill>
        <p:spPr>
          <a:xfrm>
            <a:off x="782637" y="3186114"/>
            <a:ext cx="10626725" cy="2927194"/>
          </a:xfrm>
          <a:prstGeom prst="rect">
            <a:avLst/>
          </a:prstGeom>
        </p:spPr>
      </p:pic>
    </p:spTree>
    <p:extLst>
      <p:ext uri="{BB962C8B-B14F-4D97-AF65-F5344CB8AC3E}">
        <p14:creationId xmlns:p14="http://schemas.microsoft.com/office/powerpoint/2010/main" val="17072065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2C92-D427-9E48-817A-DE6211762BED}"/>
              </a:ext>
            </a:extLst>
          </p:cNvPr>
          <p:cNvSpPr>
            <a:spLocks noGrp="1"/>
          </p:cNvSpPr>
          <p:nvPr>
            <p:ph type="title"/>
          </p:nvPr>
        </p:nvSpPr>
        <p:spPr/>
        <p:txBody>
          <a:bodyPr/>
          <a:lstStyle/>
          <a:p>
            <a:r>
              <a:rPr lang="en-US" dirty="0"/>
              <a:t>Key idea</a:t>
            </a:r>
          </a:p>
        </p:txBody>
      </p:sp>
      <p:sp>
        <p:nvSpPr>
          <p:cNvPr id="3" name="Content Placeholder 2">
            <a:extLst>
              <a:ext uri="{FF2B5EF4-FFF2-40B4-BE49-F238E27FC236}">
                <a16:creationId xmlns:a16="http://schemas.microsoft.com/office/drawing/2014/main" id="{CB413F10-67A7-9E4A-8CFD-1DAE209CA8E6}"/>
              </a:ext>
            </a:extLst>
          </p:cNvPr>
          <p:cNvSpPr>
            <a:spLocks noGrp="1"/>
          </p:cNvSpPr>
          <p:nvPr>
            <p:ph idx="1"/>
          </p:nvPr>
        </p:nvSpPr>
        <p:spPr>
          <a:xfrm>
            <a:off x="609600" y="1417638"/>
            <a:ext cx="10972800" cy="728662"/>
          </a:xfrm>
        </p:spPr>
        <p:txBody>
          <a:bodyPr/>
          <a:lstStyle/>
          <a:p>
            <a:r>
              <a:rPr lang="en-US" dirty="0"/>
              <a:t>This grouping can then be exploited by </a:t>
            </a:r>
            <a:r>
              <a:rPr lang="en-US" dirty="0" err="1"/>
              <a:t>summarise</a:t>
            </a:r>
            <a:endParaRPr lang="en-US" dirty="0"/>
          </a:p>
        </p:txBody>
      </p:sp>
      <p:sp>
        <p:nvSpPr>
          <p:cNvPr id="4" name="Slide Number Placeholder 3">
            <a:extLst>
              <a:ext uri="{FF2B5EF4-FFF2-40B4-BE49-F238E27FC236}">
                <a16:creationId xmlns:a16="http://schemas.microsoft.com/office/drawing/2014/main" id="{7EC51A63-CAA2-F849-95F2-06F5CEE8D788}"/>
              </a:ext>
            </a:extLst>
          </p:cNvPr>
          <p:cNvSpPr>
            <a:spLocks noGrp="1"/>
          </p:cNvSpPr>
          <p:nvPr>
            <p:ph type="sldNum" sz="quarter" idx="12"/>
          </p:nvPr>
        </p:nvSpPr>
        <p:spPr/>
        <p:txBody>
          <a:bodyPr/>
          <a:lstStyle/>
          <a:p>
            <a:fld id="{85C893B6-8239-B544-860F-8E6624F3670C}" type="slidenum">
              <a:rPr lang="en-US" smtClean="0"/>
              <a:t>67</a:t>
            </a:fld>
            <a:endParaRPr lang="en-US"/>
          </a:p>
        </p:txBody>
      </p:sp>
      <p:pic>
        <p:nvPicPr>
          <p:cNvPr id="6" name="Picture 5" descr="Table&#10;&#10;Description automatically generated">
            <a:extLst>
              <a:ext uri="{FF2B5EF4-FFF2-40B4-BE49-F238E27FC236}">
                <a16:creationId xmlns:a16="http://schemas.microsoft.com/office/drawing/2014/main" id="{9DDC91F3-FC72-444C-AC01-765EF89AC040}"/>
              </a:ext>
            </a:extLst>
          </p:cNvPr>
          <p:cNvPicPr>
            <a:picLocks noChangeAspect="1"/>
          </p:cNvPicPr>
          <p:nvPr/>
        </p:nvPicPr>
        <p:blipFill>
          <a:blip r:embed="rId3"/>
          <a:stretch>
            <a:fillRect/>
          </a:stretch>
        </p:blipFill>
        <p:spPr>
          <a:xfrm>
            <a:off x="2914649" y="2146299"/>
            <a:ext cx="6292287" cy="4319811"/>
          </a:xfrm>
          <a:prstGeom prst="rect">
            <a:avLst/>
          </a:prstGeom>
        </p:spPr>
      </p:pic>
    </p:spTree>
    <p:extLst>
      <p:ext uri="{BB962C8B-B14F-4D97-AF65-F5344CB8AC3E}">
        <p14:creationId xmlns:p14="http://schemas.microsoft.com/office/powerpoint/2010/main" val="472305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7582"/>
            <a:ext cx="8229600" cy="1143000"/>
          </a:xfrm>
        </p:spPr>
        <p:txBody>
          <a:bodyPr/>
          <a:lstStyle/>
          <a:p>
            <a:r>
              <a:rPr lang="en-US" dirty="0"/>
              <a:t>Overall idea</a:t>
            </a:r>
            <a:r>
              <a:rPr lang="is-IS" dirty="0"/>
              <a:t>…</a:t>
            </a:r>
            <a:endParaRPr lang="en-US" dirty="0"/>
          </a:p>
        </p:txBody>
      </p:sp>
      <p:sp>
        <p:nvSpPr>
          <p:cNvPr id="2" name="Slide Number Placeholder 1"/>
          <p:cNvSpPr>
            <a:spLocks noGrp="1"/>
          </p:cNvSpPr>
          <p:nvPr>
            <p:ph type="sldNum" sz="quarter" idx="12"/>
          </p:nvPr>
        </p:nvSpPr>
        <p:spPr/>
        <p:txBody>
          <a:bodyPr/>
          <a:lstStyle/>
          <a:p>
            <a:fld id="{85C893B6-8239-B544-860F-8E6624F3670C}" type="slidenum">
              <a:rPr lang="en-US" smtClean="0"/>
              <a:t>68</a:t>
            </a:fld>
            <a:endParaRPr lang="en-US"/>
          </a:p>
        </p:txBody>
      </p:sp>
      <p:grpSp>
        <p:nvGrpSpPr>
          <p:cNvPr id="12" name="Group 11"/>
          <p:cNvGrpSpPr/>
          <p:nvPr/>
        </p:nvGrpSpPr>
        <p:grpSpPr>
          <a:xfrm>
            <a:off x="2142067" y="1480265"/>
            <a:ext cx="2540000" cy="296334"/>
            <a:chOff x="310444" y="1490133"/>
            <a:chExt cx="2540000" cy="296334"/>
          </a:xfrm>
        </p:grpSpPr>
        <p:sp>
          <p:nvSpPr>
            <p:cNvPr id="4" name="Rectangle 3"/>
            <p:cNvSpPr/>
            <p:nvPr/>
          </p:nvSpPr>
          <p:spPr>
            <a:xfrm>
              <a:off x="310444" y="1490133"/>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201333" y="1490133"/>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142067" y="1847155"/>
            <a:ext cx="2540000" cy="296334"/>
            <a:chOff x="310444" y="1813279"/>
            <a:chExt cx="2540000" cy="296334"/>
          </a:xfrm>
        </p:grpSpPr>
        <p:sp>
          <p:nvSpPr>
            <p:cNvPr id="6" name="Rectangle 5"/>
            <p:cNvSpPr/>
            <p:nvPr/>
          </p:nvSpPr>
          <p:spPr>
            <a:xfrm>
              <a:off x="310444" y="1813279"/>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01333" y="1813279"/>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2142067" y="2214045"/>
            <a:ext cx="2540000" cy="296334"/>
            <a:chOff x="310444" y="2113848"/>
            <a:chExt cx="2540000" cy="296334"/>
          </a:xfrm>
        </p:grpSpPr>
        <p:sp>
          <p:nvSpPr>
            <p:cNvPr id="8" name="Rectangle 7"/>
            <p:cNvSpPr/>
            <p:nvPr/>
          </p:nvSpPr>
          <p:spPr>
            <a:xfrm>
              <a:off x="310444" y="21138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01333" y="211384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142067" y="2580935"/>
            <a:ext cx="2540000" cy="296334"/>
            <a:chOff x="310444" y="1490133"/>
            <a:chExt cx="2540000" cy="296334"/>
          </a:xfrm>
        </p:grpSpPr>
        <p:sp>
          <p:nvSpPr>
            <p:cNvPr id="16" name="Rectangle 15"/>
            <p:cNvSpPr/>
            <p:nvPr/>
          </p:nvSpPr>
          <p:spPr>
            <a:xfrm>
              <a:off x="310444" y="1490133"/>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201333" y="1490133"/>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2142067" y="2947825"/>
            <a:ext cx="2540000" cy="296334"/>
            <a:chOff x="310444" y="1813279"/>
            <a:chExt cx="2540000" cy="296334"/>
          </a:xfrm>
        </p:grpSpPr>
        <p:sp>
          <p:nvSpPr>
            <p:cNvPr id="19" name="Rectangle 18"/>
            <p:cNvSpPr/>
            <p:nvPr/>
          </p:nvSpPr>
          <p:spPr>
            <a:xfrm>
              <a:off x="310444" y="1813279"/>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201333" y="1813279"/>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2142067" y="3314715"/>
            <a:ext cx="2540000" cy="296334"/>
            <a:chOff x="310444" y="2113848"/>
            <a:chExt cx="2540000" cy="296334"/>
          </a:xfrm>
        </p:grpSpPr>
        <p:sp>
          <p:nvSpPr>
            <p:cNvPr id="22" name="Rectangle 21"/>
            <p:cNvSpPr/>
            <p:nvPr/>
          </p:nvSpPr>
          <p:spPr>
            <a:xfrm>
              <a:off x="310444" y="21138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201333" y="211384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2142067" y="3681605"/>
            <a:ext cx="2540000" cy="296334"/>
            <a:chOff x="310444" y="1490133"/>
            <a:chExt cx="2540000" cy="296334"/>
          </a:xfrm>
        </p:grpSpPr>
        <p:sp>
          <p:nvSpPr>
            <p:cNvPr id="25" name="Rectangle 24"/>
            <p:cNvSpPr/>
            <p:nvPr/>
          </p:nvSpPr>
          <p:spPr>
            <a:xfrm>
              <a:off x="310444" y="1490133"/>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201333" y="1490133"/>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142067" y="4048495"/>
            <a:ext cx="2540000" cy="296334"/>
            <a:chOff x="310444" y="1813279"/>
            <a:chExt cx="2540000" cy="296334"/>
          </a:xfrm>
        </p:grpSpPr>
        <p:sp>
          <p:nvSpPr>
            <p:cNvPr id="28" name="Rectangle 27"/>
            <p:cNvSpPr/>
            <p:nvPr/>
          </p:nvSpPr>
          <p:spPr>
            <a:xfrm>
              <a:off x="310444" y="1813279"/>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01333" y="1813279"/>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142067" y="4415381"/>
            <a:ext cx="2540000" cy="296334"/>
            <a:chOff x="310444" y="2113848"/>
            <a:chExt cx="2540000" cy="296334"/>
          </a:xfrm>
        </p:grpSpPr>
        <p:sp>
          <p:nvSpPr>
            <p:cNvPr id="31" name="Rectangle 30"/>
            <p:cNvSpPr/>
            <p:nvPr/>
          </p:nvSpPr>
          <p:spPr>
            <a:xfrm>
              <a:off x="310444" y="21138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201333" y="211384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Rectangle 33"/>
          <p:cNvSpPr/>
          <p:nvPr/>
        </p:nvSpPr>
        <p:spPr>
          <a:xfrm>
            <a:off x="6781801" y="148449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8672690" y="1484498"/>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81801" y="185138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672690" y="1851388"/>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6781801" y="221827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8672690" y="2218278"/>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6781801" y="258516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8672690" y="2585168"/>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781801" y="295205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8672690" y="2952058"/>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6781801" y="331894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8672690" y="3318948"/>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781801" y="368583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8672690" y="368583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781801" y="4052728"/>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8672690" y="4052728"/>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781801" y="4419614"/>
            <a:ext cx="1890889" cy="296334"/>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672690" y="4419614"/>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4481691" y="5245110"/>
            <a:ext cx="1890889" cy="296334"/>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6372580" y="5245110"/>
            <a:ext cx="649111" cy="296334"/>
          </a:xfrm>
          <a:prstGeom prst="rect">
            <a:avLst/>
          </a:prstGeom>
          <a:solidFill>
            <a:srgbClr val="FF66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4481691" y="5612000"/>
            <a:ext cx="1890889" cy="296334"/>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372580" y="5612000"/>
            <a:ext cx="649111" cy="296334"/>
          </a:xfrm>
          <a:prstGeom prst="rect">
            <a:avLst/>
          </a:prstGeom>
          <a:solidFill>
            <a:srgbClr val="008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481691" y="5978890"/>
            <a:ext cx="1890889" cy="296334"/>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372580" y="5978890"/>
            <a:ext cx="649111" cy="29633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Brace 68"/>
          <p:cNvSpPr/>
          <p:nvPr/>
        </p:nvSpPr>
        <p:spPr>
          <a:xfrm>
            <a:off x="9468556" y="1484499"/>
            <a:ext cx="254000" cy="1025881"/>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Right Brace 78"/>
          <p:cNvSpPr/>
          <p:nvPr/>
        </p:nvSpPr>
        <p:spPr>
          <a:xfrm>
            <a:off x="9468556" y="2611992"/>
            <a:ext cx="254000" cy="1025881"/>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Right Brace 79"/>
          <p:cNvSpPr/>
          <p:nvPr/>
        </p:nvSpPr>
        <p:spPr>
          <a:xfrm>
            <a:off x="9468556" y="3681606"/>
            <a:ext cx="254000" cy="1025881"/>
          </a:xfrm>
          <a:prstGeom prst="righ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Right Arrow 80"/>
          <p:cNvSpPr/>
          <p:nvPr/>
        </p:nvSpPr>
        <p:spPr>
          <a:xfrm>
            <a:off x="4919135" y="2877269"/>
            <a:ext cx="1552222" cy="594064"/>
          </a:xfrm>
          <a:prstGeom prs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group_by</a:t>
            </a:r>
            <a:r>
              <a:rPr lang="en-US" dirty="0">
                <a:solidFill>
                  <a:schemeClr val="tx1"/>
                </a:solidFill>
              </a:rPr>
              <a:t>()</a:t>
            </a:r>
          </a:p>
        </p:txBody>
      </p:sp>
      <p:cxnSp>
        <p:nvCxnSpPr>
          <p:cNvPr id="83" name="Elbow Connector 82"/>
          <p:cNvCxnSpPr>
            <a:stCxn id="69" idx="1"/>
            <a:endCxn id="62" idx="3"/>
          </p:cNvCxnSpPr>
          <p:nvPr/>
        </p:nvCxnSpPr>
        <p:spPr>
          <a:xfrm rot="10800000" flipV="1">
            <a:off x="7021690" y="1997439"/>
            <a:ext cx="2700866" cy="3395838"/>
          </a:xfrm>
          <a:prstGeom prst="bentConnector3">
            <a:avLst>
              <a:gd name="adj1" fmla="val -9039"/>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cxnSp>
        <p:nvCxnSpPr>
          <p:cNvPr id="86" name="Elbow Connector 85"/>
          <p:cNvCxnSpPr>
            <a:stCxn id="79" idx="1"/>
            <a:endCxn id="65" idx="3"/>
          </p:cNvCxnSpPr>
          <p:nvPr/>
        </p:nvCxnSpPr>
        <p:spPr>
          <a:xfrm rot="10800000" flipV="1">
            <a:off x="7021690" y="3124932"/>
            <a:ext cx="2700866" cy="2635235"/>
          </a:xfrm>
          <a:prstGeom prst="bentConnector3">
            <a:avLst>
              <a:gd name="adj1" fmla="val -15831"/>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648223" y="4967112"/>
            <a:ext cx="1354157" cy="369332"/>
          </a:xfrm>
          <a:prstGeom prst="rect">
            <a:avLst/>
          </a:prstGeom>
          <a:noFill/>
        </p:spPr>
        <p:txBody>
          <a:bodyPr wrap="none" rtlCol="0">
            <a:spAutoFit/>
          </a:bodyPr>
          <a:lstStyle/>
          <a:p>
            <a:r>
              <a:rPr lang="en-US" dirty="0" err="1"/>
              <a:t>summarise</a:t>
            </a:r>
            <a:r>
              <a:rPr lang="en-US" dirty="0"/>
              <a:t>()</a:t>
            </a:r>
          </a:p>
        </p:txBody>
      </p:sp>
      <p:cxnSp>
        <p:nvCxnSpPr>
          <p:cNvPr id="92" name="Elbow Connector 91"/>
          <p:cNvCxnSpPr>
            <a:endCxn id="68" idx="3"/>
          </p:cNvCxnSpPr>
          <p:nvPr/>
        </p:nvCxnSpPr>
        <p:spPr>
          <a:xfrm rot="10800000" flipV="1">
            <a:off x="7021692" y="4197381"/>
            <a:ext cx="2700865" cy="1929676"/>
          </a:xfrm>
          <a:prstGeom prst="bentConnector3">
            <a:avLst>
              <a:gd name="adj1" fmla="val -25758"/>
            </a:avLst>
          </a:prstGeom>
          <a:ln>
            <a:solidFill>
              <a:srgbClr val="FFFF00"/>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2074335" y="1044224"/>
            <a:ext cx="2002246" cy="369332"/>
          </a:xfrm>
          <a:prstGeom prst="rect">
            <a:avLst/>
          </a:prstGeom>
          <a:noFill/>
        </p:spPr>
        <p:txBody>
          <a:bodyPr wrap="none" rtlCol="0">
            <a:spAutoFit/>
          </a:bodyPr>
          <a:lstStyle/>
          <a:p>
            <a:r>
              <a:rPr lang="en-US" dirty="0"/>
              <a:t>Original data frame</a:t>
            </a:r>
          </a:p>
        </p:txBody>
      </p:sp>
      <p:sp>
        <p:nvSpPr>
          <p:cNvPr id="96" name="TextBox 95"/>
          <p:cNvSpPr txBox="1"/>
          <p:nvPr/>
        </p:nvSpPr>
        <p:spPr>
          <a:xfrm>
            <a:off x="6668912" y="1055515"/>
            <a:ext cx="2096022" cy="369332"/>
          </a:xfrm>
          <a:prstGeom prst="rect">
            <a:avLst/>
          </a:prstGeom>
          <a:noFill/>
        </p:spPr>
        <p:txBody>
          <a:bodyPr wrap="none" rtlCol="0">
            <a:spAutoFit/>
          </a:bodyPr>
          <a:lstStyle/>
          <a:p>
            <a:r>
              <a:rPr lang="en-US" dirty="0"/>
              <a:t>Grouped data frame</a:t>
            </a:r>
          </a:p>
        </p:txBody>
      </p:sp>
    </p:spTree>
    <p:extLst>
      <p:ext uri="{BB962C8B-B14F-4D97-AF65-F5344CB8AC3E}">
        <p14:creationId xmlns:p14="http://schemas.microsoft.com/office/powerpoint/2010/main" val="4868916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Summary Functions</a:t>
            </a:r>
          </a:p>
        </p:txBody>
      </p:sp>
      <p:sp>
        <p:nvSpPr>
          <p:cNvPr id="4" name="Slide Number Placeholder 3"/>
          <p:cNvSpPr>
            <a:spLocks noGrp="1"/>
          </p:cNvSpPr>
          <p:nvPr>
            <p:ph type="sldNum" sz="quarter" idx="12"/>
          </p:nvPr>
        </p:nvSpPr>
        <p:spPr/>
        <p:txBody>
          <a:bodyPr/>
          <a:lstStyle/>
          <a:p>
            <a:fld id="{85C893B6-8239-B544-860F-8E6624F3670C}" type="slidenum">
              <a:rPr lang="en-US" smtClean="0"/>
              <a:t>69</a:t>
            </a:fld>
            <a:endParaRPr lang="en-US"/>
          </a:p>
        </p:txBody>
      </p:sp>
      <p:graphicFrame>
        <p:nvGraphicFramePr>
          <p:cNvPr id="5" name="Table 4"/>
          <p:cNvGraphicFramePr>
            <a:graphicFrameLocks noGrp="1"/>
          </p:cNvGraphicFramePr>
          <p:nvPr/>
        </p:nvGraphicFramePr>
        <p:xfrm>
          <a:off x="2305755" y="1566333"/>
          <a:ext cx="7905045" cy="3566160"/>
        </p:xfrm>
        <a:graphic>
          <a:graphicData uri="http://schemas.openxmlformats.org/drawingml/2006/table">
            <a:tbl>
              <a:tblPr firstRow="1" bandRow="1">
                <a:tableStyleId>{5C22544A-7EE6-4342-B048-85BDC9FD1C3A}</a:tableStyleId>
              </a:tblPr>
              <a:tblGrid>
                <a:gridCol w="3299004">
                  <a:extLst>
                    <a:ext uri="{9D8B030D-6E8A-4147-A177-3AD203B41FA5}">
                      <a16:colId xmlns:a16="http://schemas.microsoft.com/office/drawing/2014/main" val="20000"/>
                    </a:ext>
                  </a:extLst>
                </a:gridCol>
                <a:gridCol w="4606041">
                  <a:extLst>
                    <a:ext uri="{9D8B030D-6E8A-4147-A177-3AD203B41FA5}">
                      <a16:colId xmlns:a16="http://schemas.microsoft.com/office/drawing/2014/main" val="20001"/>
                    </a:ext>
                  </a:extLst>
                </a:gridCol>
              </a:tblGrid>
              <a:tr h="370840">
                <a:tc>
                  <a:txBody>
                    <a:bodyPr/>
                    <a:lstStyle/>
                    <a:p>
                      <a:r>
                        <a:rPr lang="en-US" sz="2400" dirty="0"/>
                        <a:t>Grouping</a:t>
                      </a:r>
                    </a:p>
                  </a:txBody>
                  <a:tcPr/>
                </a:tc>
                <a:tc>
                  <a:txBody>
                    <a:bodyPr/>
                    <a:lstStyle/>
                    <a:p>
                      <a:r>
                        <a:rPr lang="en-US" sz="2400" dirty="0"/>
                        <a:t>Examples</a:t>
                      </a:r>
                    </a:p>
                  </a:txBody>
                  <a:tcPr/>
                </a:tc>
                <a:extLst>
                  <a:ext uri="{0D108BD9-81ED-4DB2-BD59-A6C34878D82A}">
                    <a16:rowId xmlns:a16="http://schemas.microsoft.com/office/drawing/2014/main" val="10000"/>
                  </a:ext>
                </a:extLst>
              </a:tr>
              <a:tr h="370840">
                <a:tc>
                  <a:txBody>
                    <a:bodyPr/>
                    <a:lstStyle/>
                    <a:p>
                      <a:r>
                        <a:rPr lang="en-US" sz="2400" b="1" dirty="0"/>
                        <a:t>Measures of location</a:t>
                      </a:r>
                    </a:p>
                  </a:txBody>
                  <a:tcPr/>
                </a:tc>
                <a:tc>
                  <a:txBody>
                    <a:bodyPr/>
                    <a:lstStyle/>
                    <a:p>
                      <a:r>
                        <a:rPr lang="en-US" sz="2400" dirty="0"/>
                        <a:t>mean(), median()</a:t>
                      </a:r>
                    </a:p>
                  </a:txBody>
                  <a:tcPr/>
                </a:tc>
                <a:extLst>
                  <a:ext uri="{0D108BD9-81ED-4DB2-BD59-A6C34878D82A}">
                    <a16:rowId xmlns:a16="http://schemas.microsoft.com/office/drawing/2014/main" val="10001"/>
                  </a:ext>
                </a:extLst>
              </a:tr>
              <a:tr h="370840">
                <a:tc>
                  <a:txBody>
                    <a:bodyPr/>
                    <a:lstStyle/>
                    <a:p>
                      <a:r>
                        <a:rPr lang="en-US" sz="2400" b="1" dirty="0"/>
                        <a:t>Measures of spread</a:t>
                      </a:r>
                    </a:p>
                  </a:txBody>
                  <a:tcPr/>
                </a:tc>
                <a:tc>
                  <a:txBody>
                    <a:bodyPr/>
                    <a:lstStyle/>
                    <a:p>
                      <a:r>
                        <a:rPr lang="en-US" sz="2400" dirty="0" err="1"/>
                        <a:t>sd</a:t>
                      </a:r>
                      <a:r>
                        <a:rPr lang="en-US" sz="2400" dirty="0"/>
                        <a:t>(),</a:t>
                      </a:r>
                      <a:r>
                        <a:rPr lang="en-US" sz="2400" baseline="0" dirty="0"/>
                        <a:t> IQR(),mad()</a:t>
                      </a:r>
                      <a:endParaRPr lang="en-US" sz="2400" dirty="0"/>
                    </a:p>
                  </a:txBody>
                  <a:tcPr/>
                </a:tc>
                <a:extLst>
                  <a:ext uri="{0D108BD9-81ED-4DB2-BD59-A6C34878D82A}">
                    <a16:rowId xmlns:a16="http://schemas.microsoft.com/office/drawing/2014/main" val="10002"/>
                  </a:ext>
                </a:extLst>
              </a:tr>
              <a:tr h="370840">
                <a:tc>
                  <a:txBody>
                    <a:bodyPr/>
                    <a:lstStyle/>
                    <a:p>
                      <a:r>
                        <a:rPr lang="en-US" sz="2400" b="1" dirty="0"/>
                        <a:t>Measures of rank</a:t>
                      </a:r>
                    </a:p>
                  </a:txBody>
                  <a:tcPr/>
                </a:tc>
                <a:tc>
                  <a:txBody>
                    <a:bodyPr/>
                    <a:lstStyle/>
                    <a:p>
                      <a:r>
                        <a:rPr lang="en-US" sz="2400" dirty="0"/>
                        <a:t>min((), </a:t>
                      </a:r>
                      <a:r>
                        <a:rPr lang="en-US" sz="2400" dirty="0" err="1"/>
                        <a:t>quantile</a:t>
                      </a:r>
                      <a:r>
                        <a:rPr lang="en-US" sz="2400" dirty="0"/>
                        <a:t>(),</a:t>
                      </a:r>
                      <a:r>
                        <a:rPr lang="en-US" sz="2400" baseline="0" dirty="0"/>
                        <a:t> max()</a:t>
                      </a:r>
                      <a:endParaRPr lang="en-US" sz="2400" dirty="0"/>
                    </a:p>
                  </a:txBody>
                  <a:tcPr/>
                </a:tc>
                <a:extLst>
                  <a:ext uri="{0D108BD9-81ED-4DB2-BD59-A6C34878D82A}">
                    <a16:rowId xmlns:a16="http://schemas.microsoft.com/office/drawing/2014/main" val="10003"/>
                  </a:ext>
                </a:extLst>
              </a:tr>
              <a:tr h="370840">
                <a:tc>
                  <a:txBody>
                    <a:bodyPr/>
                    <a:lstStyle/>
                    <a:p>
                      <a:r>
                        <a:rPr lang="en-US" sz="2400" b="1" dirty="0"/>
                        <a:t>Measures</a:t>
                      </a:r>
                      <a:r>
                        <a:rPr lang="en-US" sz="2400" b="1" baseline="0" dirty="0"/>
                        <a:t> of position</a:t>
                      </a:r>
                      <a:endParaRPr lang="en-US" sz="2400" b="1" dirty="0"/>
                    </a:p>
                  </a:txBody>
                  <a:tcPr/>
                </a:tc>
                <a:tc>
                  <a:txBody>
                    <a:bodyPr/>
                    <a:lstStyle/>
                    <a:p>
                      <a:r>
                        <a:rPr lang="en-US" sz="2400" dirty="0"/>
                        <a:t>first(), nth(), last()</a:t>
                      </a:r>
                    </a:p>
                  </a:txBody>
                  <a:tcPr/>
                </a:tc>
                <a:extLst>
                  <a:ext uri="{0D108BD9-81ED-4DB2-BD59-A6C34878D82A}">
                    <a16:rowId xmlns:a16="http://schemas.microsoft.com/office/drawing/2014/main" val="10004"/>
                  </a:ext>
                </a:extLst>
              </a:tr>
              <a:tr h="370840">
                <a:tc>
                  <a:txBody>
                    <a:bodyPr/>
                    <a:lstStyle/>
                    <a:p>
                      <a:r>
                        <a:rPr lang="en-US" sz="2400" b="1" dirty="0"/>
                        <a:t>Counts</a:t>
                      </a:r>
                    </a:p>
                  </a:txBody>
                  <a:tcPr/>
                </a:tc>
                <a:tc>
                  <a:txBody>
                    <a:bodyPr/>
                    <a:lstStyle/>
                    <a:p>
                      <a:r>
                        <a:rPr lang="en-US" sz="2400" dirty="0"/>
                        <a:t>n(), </a:t>
                      </a:r>
                      <a:r>
                        <a:rPr lang="en-US" sz="2400" dirty="0" err="1"/>
                        <a:t>n_distinct</a:t>
                      </a:r>
                      <a:r>
                        <a:rPr lang="en-US" sz="2400" dirty="0"/>
                        <a:t>()</a:t>
                      </a:r>
                    </a:p>
                  </a:txBody>
                  <a:tcPr/>
                </a:tc>
                <a:extLst>
                  <a:ext uri="{0D108BD9-81ED-4DB2-BD59-A6C34878D82A}">
                    <a16:rowId xmlns:a16="http://schemas.microsoft.com/office/drawing/2014/main" val="10005"/>
                  </a:ext>
                </a:extLst>
              </a:tr>
              <a:tr h="370840">
                <a:tc>
                  <a:txBody>
                    <a:bodyPr/>
                    <a:lstStyle/>
                    <a:p>
                      <a:r>
                        <a:rPr lang="en-US" sz="2400" b="1" dirty="0"/>
                        <a:t>Counts and proportions of logical values</a:t>
                      </a:r>
                    </a:p>
                  </a:txBody>
                  <a:tcPr/>
                </a:tc>
                <a:tc>
                  <a:txBody>
                    <a:bodyPr/>
                    <a:lstStyle/>
                    <a:p>
                      <a:r>
                        <a:rPr lang="en-US" sz="2400" dirty="0"/>
                        <a:t>sum(x&gt;0) when used with numeric</a:t>
                      </a:r>
                      <a:r>
                        <a:rPr lang="en-US" sz="2400" baseline="0" dirty="0"/>
                        <a:t> functions, (T,F) converted to (1,0)</a:t>
                      </a:r>
                      <a:endParaRPr lang="en-US" sz="24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57176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A04EF0-B3A2-CD17-9F86-6F78EB58E584}"/>
              </a:ext>
            </a:extLst>
          </p:cNvPr>
          <p:cNvSpPr>
            <a:spLocks noGrp="1"/>
          </p:cNvSpPr>
          <p:nvPr>
            <p:ph type="title"/>
          </p:nvPr>
        </p:nvSpPr>
        <p:spPr/>
        <p:txBody>
          <a:bodyPr/>
          <a:lstStyle/>
          <a:p>
            <a:r>
              <a:rPr lang="en-US" dirty="0"/>
              <a:t>Install the codebase from </a:t>
            </a:r>
            <a:r>
              <a:rPr lang="en-US" dirty="0" err="1"/>
              <a:t>github</a:t>
            </a:r>
            <a:r>
              <a:rPr lang="en-US" dirty="0"/>
              <a:t>…</a:t>
            </a:r>
          </a:p>
        </p:txBody>
      </p:sp>
      <p:sp>
        <p:nvSpPr>
          <p:cNvPr id="3" name="Slide Number Placeholder 2">
            <a:extLst>
              <a:ext uri="{FF2B5EF4-FFF2-40B4-BE49-F238E27FC236}">
                <a16:creationId xmlns:a16="http://schemas.microsoft.com/office/drawing/2014/main" id="{1F5E2BB6-E078-C60E-438F-8FDE153711A0}"/>
              </a:ext>
            </a:extLst>
          </p:cNvPr>
          <p:cNvSpPr>
            <a:spLocks noGrp="1"/>
          </p:cNvSpPr>
          <p:nvPr>
            <p:ph type="sldNum" sz="quarter" idx="12"/>
          </p:nvPr>
        </p:nvSpPr>
        <p:spPr/>
        <p:txBody>
          <a:bodyPr/>
          <a:lstStyle/>
          <a:p>
            <a:fld id="{85C893B6-8239-B544-860F-8E6624F3670C}" type="slidenum">
              <a:rPr lang="en-US" smtClean="0"/>
              <a:t>7</a:t>
            </a:fld>
            <a:endParaRPr lang="en-US"/>
          </a:p>
        </p:txBody>
      </p:sp>
      <p:pic>
        <p:nvPicPr>
          <p:cNvPr id="4" name="Picture 3" descr="A screenshot of a computer&#10;&#10;Description automatically generated">
            <a:extLst>
              <a:ext uri="{FF2B5EF4-FFF2-40B4-BE49-F238E27FC236}">
                <a16:creationId xmlns:a16="http://schemas.microsoft.com/office/drawing/2014/main" id="{E6FCE421-77D2-6E01-2C0A-3F755002E9AF}"/>
              </a:ext>
            </a:extLst>
          </p:cNvPr>
          <p:cNvPicPr>
            <a:picLocks noChangeAspect="1"/>
          </p:cNvPicPr>
          <p:nvPr/>
        </p:nvPicPr>
        <p:blipFill>
          <a:blip r:embed="rId2"/>
          <a:stretch>
            <a:fillRect/>
          </a:stretch>
        </p:blipFill>
        <p:spPr>
          <a:xfrm>
            <a:off x="197982" y="1725754"/>
            <a:ext cx="11796035" cy="3406491"/>
          </a:xfrm>
          <a:prstGeom prst="rect">
            <a:avLst/>
          </a:prstGeom>
        </p:spPr>
      </p:pic>
    </p:spTree>
    <p:extLst>
      <p:ext uri="{BB962C8B-B14F-4D97-AF65-F5344CB8AC3E}">
        <p14:creationId xmlns:p14="http://schemas.microsoft.com/office/powerpoint/2010/main" val="3546605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96DF-1190-3641-ACDA-CC1A257C537F}"/>
              </a:ext>
            </a:extLst>
          </p:cNvPr>
          <p:cNvSpPr>
            <a:spLocks noGrp="1"/>
          </p:cNvSpPr>
          <p:nvPr>
            <p:ph type="title"/>
          </p:nvPr>
        </p:nvSpPr>
        <p:spPr/>
        <p:txBody>
          <a:bodyPr/>
          <a:lstStyle/>
          <a:p>
            <a:r>
              <a:rPr lang="en-US" b="1" dirty="0">
                <a:solidFill>
                  <a:srgbClr val="00B050"/>
                </a:solidFill>
              </a:rPr>
              <a:t>Challenge 4.4</a:t>
            </a:r>
          </a:p>
        </p:txBody>
      </p:sp>
      <p:sp>
        <p:nvSpPr>
          <p:cNvPr id="3" name="Content Placeholder 2">
            <a:extLst>
              <a:ext uri="{FF2B5EF4-FFF2-40B4-BE49-F238E27FC236}">
                <a16:creationId xmlns:a16="http://schemas.microsoft.com/office/drawing/2014/main" id="{A2110A7C-91AA-5E4E-A898-F367D5FBE737}"/>
              </a:ext>
            </a:extLst>
          </p:cNvPr>
          <p:cNvSpPr>
            <a:spLocks noGrp="1"/>
          </p:cNvSpPr>
          <p:nvPr>
            <p:ph idx="1"/>
          </p:nvPr>
        </p:nvSpPr>
        <p:spPr/>
        <p:txBody>
          <a:bodyPr/>
          <a:lstStyle/>
          <a:p>
            <a:r>
              <a:rPr lang="en-US" dirty="0"/>
              <a:t>For “BELMULLET” calculate the total daily rainfall for October, and show using </a:t>
            </a:r>
            <a:r>
              <a:rPr lang="en-US" dirty="0" err="1"/>
              <a:t>ggplot</a:t>
            </a:r>
            <a:r>
              <a:rPr lang="en-US" dirty="0"/>
              <a:t>.</a:t>
            </a:r>
          </a:p>
        </p:txBody>
      </p:sp>
      <p:sp>
        <p:nvSpPr>
          <p:cNvPr id="4" name="Slide Number Placeholder 3">
            <a:extLst>
              <a:ext uri="{FF2B5EF4-FFF2-40B4-BE49-F238E27FC236}">
                <a16:creationId xmlns:a16="http://schemas.microsoft.com/office/drawing/2014/main" id="{C77F119A-EC37-834A-A48D-2CD14BB19908}"/>
              </a:ext>
            </a:extLst>
          </p:cNvPr>
          <p:cNvSpPr>
            <a:spLocks noGrp="1"/>
          </p:cNvSpPr>
          <p:nvPr>
            <p:ph type="sldNum" sz="quarter" idx="12"/>
          </p:nvPr>
        </p:nvSpPr>
        <p:spPr/>
        <p:txBody>
          <a:bodyPr/>
          <a:lstStyle/>
          <a:p>
            <a:fld id="{85C893B6-8239-B544-860F-8E6624F3670C}" type="slidenum">
              <a:rPr lang="en-US" smtClean="0"/>
              <a:t>70</a:t>
            </a:fld>
            <a:endParaRPr lang="en-US"/>
          </a:p>
        </p:txBody>
      </p:sp>
    </p:spTree>
    <p:extLst>
      <p:ext uri="{BB962C8B-B14F-4D97-AF65-F5344CB8AC3E}">
        <p14:creationId xmlns:p14="http://schemas.microsoft.com/office/powerpoint/2010/main" val="2110453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dplyr</a:t>
            </a:r>
            <a:r>
              <a:rPr lang="en-US" dirty="0"/>
              <a:t> Summary: 5 key functions</a:t>
            </a:r>
          </a:p>
        </p:txBody>
      </p:sp>
      <p:sp>
        <p:nvSpPr>
          <p:cNvPr id="7" name="Content Placeholder 6"/>
          <p:cNvSpPr>
            <a:spLocks noGrp="1"/>
          </p:cNvSpPr>
          <p:nvPr>
            <p:ph idx="1"/>
          </p:nvPr>
        </p:nvSpPr>
        <p:spPr>
          <a:xfrm>
            <a:off x="609600" y="4250724"/>
            <a:ext cx="10972800" cy="1986651"/>
          </a:xfrm>
        </p:spPr>
        <p:txBody>
          <a:bodyPr>
            <a:normAutofit fontScale="70000" lnSpcReduction="20000"/>
          </a:bodyPr>
          <a:lstStyle/>
          <a:p>
            <a:r>
              <a:rPr lang="en-US" dirty="0"/>
              <a:t>”A grammar of data manipulation”</a:t>
            </a:r>
          </a:p>
          <a:p>
            <a:r>
              <a:rPr lang="en-US" dirty="0"/>
              <a:t>All verbs (functions) work similarly</a:t>
            </a:r>
          </a:p>
          <a:p>
            <a:pPr lvl="1"/>
            <a:r>
              <a:rPr lang="en-US" dirty="0"/>
              <a:t>The first argument is a data frame/</a:t>
            </a:r>
            <a:r>
              <a:rPr lang="en-US" dirty="0" err="1"/>
              <a:t>tibble</a:t>
            </a:r>
            <a:endParaRPr lang="en-US" dirty="0"/>
          </a:p>
          <a:p>
            <a:pPr lvl="1"/>
            <a:r>
              <a:rPr lang="en-US" dirty="0"/>
              <a:t>The subsequent arguments decide what to do with the data frame/</a:t>
            </a:r>
            <a:r>
              <a:rPr lang="en-US" dirty="0" err="1"/>
              <a:t>tibble</a:t>
            </a:r>
            <a:endParaRPr lang="en-US" dirty="0"/>
          </a:p>
          <a:p>
            <a:pPr lvl="1"/>
            <a:r>
              <a:rPr lang="en-US" dirty="0"/>
              <a:t>The result (data frame/</a:t>
            </a:r>
            <a:r>
              <a:rPr lang="en-US" dirty="0" err="1"/>
              <a:t>tibble</a:t>
            </a:r>
            <a:r>
              <a:rPr lang="en-US" dirty="0"/>
              <a:t>) supports chaining of steps – NOTE the “pipe operator” which we will cover later.</a:t>
            </a:r>
          </a:p>
        </p:txBody>
      </p:sp>
      <p:sp>
        <p:nvSpPr>
          <p:cNvPr id="4" name="Slide Number Placeholder 3"/>
          <p:cNvSpPr>
            <a:spLocks noGrp="1"/>
          </p:cNvSpPr>
          <p:nvPr>
            <p:ph type="sldNum" sz="quarter" idx="12"/>
          </p:nvPr>
        </p:nvSpPr>
        <p:spPr/>
        <p:txBody>
          <a:bodyPr/>
          <a:lstStyle/>
          <a:p>
            <a:fld id="{85C893B6-8239-B544-860F-8E6624F3670C}" type="slidenum">
              <a:rPr lang="en-US" smtClean="0"/>
              <a:t>71</a:t>
            </a:fld>
            <a:endParaRPr lang="en-US"/>
          </a:p>
        </p:txBody>
      </p:sp>
      <p:graphicFrame>
        <p:nvGraphicFramePr>
          <p:cNvPr id="6" name="Table 5"/>
          <p:cNvGraphicFramePr>
            <a:graphicFrameLocks noGrp="1"/>
          </p:cNvGraphicFramePr>
          <p:nvPr/>
        </p:nvGraphicFramePr>
        <p:xfrm>
          <a:off x="2422839" y="1340108"/>
          <a:ext cx="7603067" cy="2682240"/>
        </p:xfrm>
        <a:graphic>
          <a:graphicData uri="http://schemas.openxmlformats.org/drawingml/2006/table">
            <a:tbl>
              <a:tblPr firstRow="1" bandRow="1">
                <a:tableStyleId>{5C22544A-7EE6-4342-B048-85BDC9FD1C3A}</a:tableStyleId>
              </a:tblPr>
              <a:tblGrid>
                <a:gridCol w="2217561">
                  <a:extLst>
                    <a:ext uri="{9D8B030D-6E8A-4147-A177-3AD203B41FA5}">
                      <a16:colId xmlns:a16="http://schemas.microsoft.com/office/drawing/2014/main" val="20000"/>
                    </a:ext>
                  </a:extLst>
                </a:gridCol>
                <a:gridCol w="5385506">
                  <a:extLst>
                    <a:ext uri="{9D8B030D-6E8A-4147-A177-3AD203B41FA5}">
                      <a16:colId xmlns:a16="http://schemas.microsoft.com/office/drawing/2014/main" val="20001"/>
                    </a:ext>
                  </a:extLst>
                </a:gridCol>
              </a:tblGrid>
              <a:tr h="370840">
                <a:tc>
                  <a:txBody>
                    <a:bodyPr/>
                    <a:lstStyle/>
                    <a:p>
                      <a:r>
                        <a:rPr lang="en-US" sz="2000" dirty="0"/>
                        <a:t>Function</a:t>
                      </a:r>
                    </a:p>
                  </a:txBody>
                  <a:tcPr/>
                </a:tc>
                <a:tc>
                  <a:txBody>
                    <a:bodyPr/>
                    <a:lstStyle/>
                    <a:p>
                      <a:r>
                        <a:rPr lang="en-US" sz="2000" dirty="0"/>
                        <a:t>Purpose</a:t>
                      </a:r>
                    </a:p>
                  </a:txBody>
                  <a:tcPr/>
                </a:tc>
                <a:extLst>
                  <a:ext uri="{0D108BD9-81ED-4DB2-BD59-A6C34878D82A}">
                    <a16:rowId xmlns:a16="http://schemas.microsoft.com/office/drawing/2014/main" val="10000"/>
                  </a:ext>
                </a:extLst>
              </a:tr>
              <a:tr h="370840">
                <a:tc>
                  <a:txBody>
                    <a:bodyPr/>
                    <a:lstStyle/>
                    <a:p>
                      <a:r>
                        <a:rPr lang="en-US" sz="2000" b="1" dirty="0"/>
                        <a:t>filter()</a:t>
                      </a:r>
                    </a:p>
                  </a:txBody>
                  <a:tcPr/>
                </a:tc>
                <a:tc>
                  <a:txBody>
                    <a:bodyPr/>
                    <a:lstStyle/>
                    <a:p>
                      <a:r>
                        <a:rPr lang="en-US" sz="2000" dirty="0"/>
                        <a:t>Pick observations by their values</a:t>
                      </a:r>
                    </a:p>
                  </a:txBody>
                  <a:tcPr/>
                </a:tc>
                <a:extLst>
                  <a:ext uri="{0D108BD9-81ED-4DB2-BD59-A6C34878D82A}">
                    <a16:rowId xmlns:a16="http://schemas.microsoft.com/office/drawing/2014/main" val="10001"/>
                  </a:ext>
                </a:extLst>
              </a:tr>
              <a:tr h="370840">
                <a:tc>
                  <a:txBody>
                    <a:bodyPr/>
                    <a:lstStyle/>
                    <a:p>
                      <a:r>
                        <a:rPr lang="en-US" sz="2000" b="1" dirty="0"/>
                        <a:t>arrange()</a:t>
                      </a:r>
                    </a:p>
                  </a:txBody>
                  <a:tcPr/>
                </a:tc>
                <a:tc>
                  <a:txBody>
                    <a:bodyPr/>
                    <a:lstStyle/>
                    <a:p>
                      <a:r>
                        <a:rPr lang="en-US" sz="2000" dirty="0"/>
                        <a:t>Reorder the rows</a:t>
                      </a:r>
                    </a:p>
                  </a:txBody>
                  <a:tcPr/>
                </a:tc>
                <a:extLst>
                  <a:ext uri="{0D108BD9-81ED-4DB2-BD59-A6C34878D82A}">
                    <a16:rowId xmlns:a16="http://schemas.microsoft.com/office/drawing/2014/main" val="10002"/>
                  </a:ext>
                </a:extLst>
              </a:tr>
              <a:tr h="370840">
                <a:tc>
                  <a:txBody>
                    <a:bodyPr/>
                    <a:lstStyle/>
                    <a:p>
                      <a:r>
                        <a:rPr lang="en-US" sz="2000" b="1" dirty="0"/>
                        <a:t>select()</a:t>
                      </a:r>
                    </a:p>
                  </a:txBody>
                  <a:tcPr/>
                </a:tc>
                <a:tc>
                  <a:txBody>
                    <a:bodyPr/>
                    <a:lstStyle/>
                    <a:p>
                      <a:r>
                        <a:rPr lang="en-US" sz="2000" dirty="0"/>
                        <a:t>Pick variables by their names</a:t>
                      </a:r>
                    </a:p>
                  </a:txBody>
                  <a:tcPr/>
                </a:tc>
                <a:extLst>
                  <a:ext uri="{0D108BD9-81ED-4DB2-BD59-A6C34878D82A}">
                    <a16:rowId xmlns:a16="http://schemas.microsoft.com/office/drawing/2014/main" val="10003"/>
                  </a:ext>
                </a:extLst>
              </a:tr>
              <a:tr h="370840">
                <a:tc>
                  <a:txBody>
                    <a:bodyPr/>
                    <a:lstStyle/>
                    <a:p>
                      <a:r>
                        <a:rPr lang="en-US" sz="2000" b="1" i="0" dirty="0"/>
                        <a:t>mutate()</a:t>
                      </a:r>
                    </a:p>
                  </a:txBody>
                  <a:tcPr/>
                </a:tc>
                <a:tc>
                  <a:txBody>
                    <a:bodyPr/>
                    <a:lstStyle/>
                    <a:p>
                      <a:r>
                        <a:rPr lang="en-US" sz="2000" i="0" dirty="0"/>
                        <a:t>Create new variables with functions of</a:t>
                      </a:r>
                      <a:r>
                        <a:rPr lang="en-US" sz="2000" i="0" baseline="0" dirty="0"/>
                        <a:t> existing variables</a:t>
                      </a:r>
                      <a:endParaRPr lang="en-US" sz="2000" i="0" dirty="0"/>
                    </a:p>
                  </a:txBody>
                  <a:tcPr/>
                </a:tc>
                <a:extLst>
                  <a:ext uri="{0D108BD9-81ED-4DB2-BD59-A6C34878D82A}">
                    <a16:rowId xmlns:a16="http://schemas.microsoft.com/office/drawing/2014/main" val="10004"/>
                  </a:ext>
                </a:extLst>
              </a:tr>
              <a:tr h="370840">
                <a:tc>
                  <a:txBody>
                    <a:bodyPr/>
                    <a:lstStyle/>
                    <a:p>
                      <a:r>
                        <a:rPr lang="en-US" sz="2000" b="1" i="0" dirty="0" err="1"/>
                        <a:t>summarise</a:t>
                      </a:r>
                      <a:r>
                        <a:rPr lang="en-US" sz="2000" b="1" i="0" dirty="0"/>
                        <a:t>()</a:t>
                      </a:r>
                    </a:p>
                  </a:txBody>
                  <a:tcPr/>
                </a:tc>
                <a:tc>
                  <a:txBody>
                    <a:bodyPr/>
                    <a:lstStyle/>
                    <a:p>
                      <a:r>
                        <a:rPr lang="en-US" sz="2000" i="0" dirty="0"/>
                        <a:t>Collapse many values down to a single summary</a:t>
                      </a:r>
                    </a:p>
                  </a:txBody>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6A6FC08B-429D-6741-A916-591795DA8D76}"/>
              </a:ext>
            </a:extLst>
          </p:cNvPr>
          <p:cNvSpPr/>
          <p:nvPr/>
        </p:nvSpPr>
        <p:spPr>
          <a:xfrm>
            <a:off x="8683481" y="4250724"/>
            <a:ext cx="2684850" cy="369332"/>
          </a:xfrm>
          <a:prstGeom prst="rect">
            <a:avLst/>
          </a:prstGeom>
        </p:spPr>
        <p:txBody>
          <a:bodyPr wrap="square">
            <a:spAutoFit/>
          </a:bodyPr>
          <a:lstStyle/>
          <a:p>
            <a:r>
              <a:rPr lang="en-US" dirty="0">
                <a:hlinkClick r:id="rId3"/>
              </a:rPr>
              <a:t>https://dplyr.tidyverse.org</a:t>
            </a:r>
            <a:r>
              <a:rPr lang="en-US" dirty="0"/>
              <a:t> </a:t>
            </a:r>
          </a:p>
        </p:txBody>
      </p:sp>
    </p:spTree>
    <p:extLst>
      <p:ext uri="{BB962C8B-B14F-4D97-AF65-F5344CB8AC3E}">
        <p14:creationId xmlns:p14="http://schemas.microsoft.com/office/powerpoint/2010/main" val="1792419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05 – Operations Research Examples</a:t>
            </a:r>
          </a:p>
        </p:txBody>
      </p:sp>
      <p:sp>
        <p:nvSpPr>
          <p:cNvPr id="5" name="Slide Number Placeholder 4"/>
          <p:cNvSpPr>
            <a:spLocks noGrp="1"/>
          </p:cNvSpPr>
          <p:nvPr>
            <p:ph type="sldNum" sz="quarter" idx="12"/>
          </p:nvPr>
        </p:nvSpPr>
        <p:spPr/>
        <p:txBody>
          <a:bodyPr/>
          <a:lstStyle/>
          <a:p>
            <a:fld id="{85C893B6-8239-B544-860F-8E6624F3670C}" type="slidenum">
              <a:rPr lang="en-US" smtClean="0"/>
              <a:t>72</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8" name="Picture 7" descr="A picture containing text, font, screenshot, white&#10;&#10;Description automatically generated">
            <a:extLst>
              <a:ext uri="{FF2B5EF4-FFF2-40B4-BE49-F238E27FC236}">
                <a16:creationId xmlns:a16="http://schemas.microsoft.com/office/drawing/2014/main" id="{F3DB422B-A654-1060-2FE9-7CC567396721}"/>
              </a:ext>
            </a:extLst>
          </p:cNvPr>
          <p:cNvPicPr>
            <a:picLocks noChangeAspect="1"/>
          </p:cNvPicPr>
          <p:nvPr/>
        </p:nvPicPr>
        <p:blipFill>
          <a:blip r:embed="rId4"/>
          <a:stretch>
            <a:fillRect/>
          </a:stretch>
        </p:blipFill>
        <p:spPr>
          <a:xfrm>
            <a:off x="2878835" y="445012"/>
            <a:ext cx="6931716" cy="1840987"/>
          </a:xfrm>
          <a:prstGeom prst="rect">
            <a:avLst/>
          </a:prstGeom>
        </p:spPr>
      </p:pic>
    </p:spTree>
    <p:extLst>
      <p:ext uri="{BB962C8B-B14F-4D97-AF65-F5344CB8AC3E}">
        <p14:creationId xmlns:p14="http://schemas.microsoft.com/office/powerpoint/2010/main" val="2013834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73</a:t>
            </a:fld>
            <a:endParaRPr lang="en-US"/>
          </a:p>
        </p:txBody>
      </p:sp>
      <p:graphicFrame>
        <p:nvGraphicFramePr>
          <p:cNvPr id="3" name="Table 5">
            <a:extLst>
              <a:ext uri="{FF2B5EF4-FFF2-40B4-BE49-F238E27FC236}">
                <a16:creationId xmlns:a16="http://schemas.microsoft.com/office/drawing/2014/main" id="{9FB4FFB9-3378-33B1-423F-513C8E055E0A}"/>
              </a:ext>
            </a:extLst>
          </p:cNvPr>
          <p:cNvGraphicFramePr>
            <a:graphicFrameLocks noGrp="1"/>
          </p:cNvGraphicFramePr>
          <p:nvPr/>
        </p:nvGraphicFramePr>
        <p:xfrm>
          <a:off x="2082361" y="1417638"/>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highlight>
                            <a:srgbClr val="FFFF00"/>
                          </a:highlight>
                        </a:rPr>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graphicFrame>
        <p:nvGraphicFramePr>
          <p:cNvPr id="5" name="Table 5">
            <a:extLst>
              <a:ext uri="{FF2B5EF4-FFF2-40B4-BE49-F238E27FC236}">
                <a16:creationId xmlns:a16="http://schemas.microsoft.com/office/drawing/2014/main" id="{4F7042C5-28C1-B651-90F6-94F5F85AEA0D}"/>
              </a:ext>
            </a:extLst>
          </p:cNvPr>
          <p:cNvGraphicFramePr>
            <a:graphicFrameLocks noGrp="1"/>
          </p:cNvGraphicFramePr>
          <p:nvPr/>
        </p:nvGraphicFramePr>
        <p:xfrm>
          <a:off x="2082361" y="3966397"/>
          <a:ext cx="8027277" cy="1854200"/>
        </p:xfrm>
        <a:graphic>
          <a:graphicData uri="http://schemas.openxmlformats.org/drawingml/2006/table">
            <a:tbl>
              <a:tblPr firstRow="1" bandRow="1">
                <a:tableStyleId>{5C22544A-7EE6-4342-B048-85BDC9FD1C3A}</a:tableStyleId>
              </a:tblPr>
              <a:tblGrid>
                <a:gridCol w="1407073">
                  <a:extLst>
                    <a:ext uri="{9D8B030D-6E8A-4147-A177-3AD203B41FA5}">
                      <a16:colId xmlns:a16="http://schemas.microsoft.com/office/drawing/2014/main" val="1570151564"/>
                    </a:ext>
                  </a:extLst>
                </a:gridCol>
                <a:gridCol w="6620204">
                  <a:extLst>
                    <a:ext uri="{9D8B030D-6E8A-4147-A177-3AD203B41FA5}">
                      <a16:colId xmlns:a16="http://schemas.microsoft.com/office/drawing/2014/main" val="2195068472"/>
                    </a:ext>
                  </a:extLst>
                </a:gridCol>
              </a:tblGrid>
              <a:tr h="370840">
                <a:tc>
                  <a:txBody>
                    <a:bodyPr/>
                    <a:lstStyle/>
                    <a:p>
                      <a:pPr algn="ctr"/>
                      <a:r>
                        <a:rPr lang="en-US" sz="1800" dirty="0"/>
                        <a:t>Example</a:t>
                      </a:r>
                    </a:p>
                  </a:txBody>
                  <a:tcPr/>
                </a:tc>
                <a:tc>
                  <a:txBody>
                    <a:bodyPr/>
                    <a:lstStyle/>
                    <a:p>
                      <a:pPr algn="ctr"/>
                      <a:r>
                        <a:rPr lang="en-US" sz="1800" dirty="0"/>
                        <a:t>Description</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Exploratory Data Analysis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Linear Programming</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a:solidFill>
                            <a:schemeClr val="tx1"/>
                          </a:solidFill>
                        </a:rPr>
                        <a:t>Agent Based Simulation</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extLst>
                  <a:ext uri="{0D108BD9-81ED-4DB2-BD59-A6C34878D82A}">
                    <a16:rowId xmlns:a16="http://schemas.microsoft.com/office/drawing/2014/main" val="3866257140"/>
                  </a:ext>
                </a:extLst>
              </a:tr>
            </a:tbl>
          </a:graphicData>
        </a:graphic>
      </p:graphicFrame>
    </p:spTree>
    <p:extLst>
      <p:ext uri="{BB962C8B-B14F-4D97-AF65-F5344CB8AC3E}">
        <p14:creationId xmlns:p14="http://schemas.microsoft.com/office/powerpoint/2010/main" val="3624043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1B10-1C8C-A929-16FA-32A3E43CD048}"/>
              </a:ext>
            </a:extLst>
          </p:cNvPr>
          <p:cNvSpPr>
            <a:spLocks noGrp="1"/>
          </p:cNvSpPr>
          <p:nvPr>
            <p:ph type="title"/>
          </p:nvPr>
        </p:nvSpPr>
        <p:spPr/>
        <p:txBody>
          <a:bodyPr/>
          <a:lstStyle/>
          <a:p>
            <a:r>
              <a:rPr lang="en-US" b="1" dirty="0">
                <a:solidFill>
                  <a:srgbClr val="00B050"/>
                </a:solidFill>
              </a:rPr>
              <a:t>(1) Exploratory Data Analysis</a:t>
            </a:r>
          </a:p>
        </p:txBody>
      </p:sp>
      <p:sp>
        <p:nvSpPr>
          <p:cNvPr id="5" name="Content Placeholder 4">
            <a:extLst>
              <a:ext uri="{FF2B5EF4-FFF2-40B4-BE49-F238E27FC236}">
                <a16:creationId xmlns:a16="http://schemas.microsoft.com/office/drawing/2014/main" id="{F0EB2F0D-4D44-7774-D73E-AAE99B0FA0DE}"/>
              </a:ext>
            </a:extLst>
          </p:cNvPr>
          <p:cNvSpPr>
            <a:spLocks noGrp="1"/>
          </p:cNvSpPr>
          <p:nvPr>
            <p:ph sz="half" idx="1"/>
          </p:nvPr>
        </p:nvSpPr>
        <p:spPr>
          <a:xfrm>
            <a:off x="609600" y="1600201"/>
            <a:ext cx="4340772" cy="4525963"/>
          </a:xfrm>
        </p:spPr>
        <p:txBody>
          <a:bodyPr>
            <a:normAutofit/>
          </a:bodyPr>
          <a:lstStyle/>
          <a:p>
            <a:pPr marL="0" indent="0">
              <a:buNone/>
            </a:pPr>
            <a:r>
              <a:rPr lang="en-IE" dirty="0">
                <a:effectLst/>
                <a:latin typeface="Helvetica" pitchFamily="2" charset="0"/>
              </a:rPr>
              <a:t>“Exploratory analysis is what you do to understand the data and figure out what might be noteworthy or interesting to highlight to others. When we do exploratory analysis, it’s like hunting for pearls in oysters.”</a:t>
            </a:r>
          </a:p>
          <a:p>
            <a:pPr marL="400050" lvl="1" indent="0">
              <a:buNone/>
            </a:pPr>
            <a:r>
              <a:rPr lang="en-IE" sz="1600" dirty="0">
                <a:effectLst/>
                <a:latin typeface="Helvetica" pitchFamily="2" charset="0"/>
              </a:rPr>
              <a:t>Cole </a:t>
            </a:r>
            <a:r>
              <a:rPr lang="en-IE" sz="1600" dirty="0" err="1">
                <a:effectLst/>
                <a:latin typeface="Helvetica" pitchFamily="2" charset="0"/>
              </a:rPr>
              <a:t>Nussbaumer</a:t>
            </a:r>
            <a:r>
              <a:rPr lang="en-IE" sz="1600" dirty="0">
                <a:effectLst/>
                <a:latin typeface="Helvetica" pitchFamily="2" charset="0"/>
              </a:rPr>
              <a:t> </a:t>
            </a:r>
            <a:r>
              <a:rPr lang="en-IE" sz="1600" dirty="0" err="1">
                <a:effectLst/>
                <a:latin typeface="Helvetica" pitchFamily="2" charset="0"/>
              </a:rPr>
              <a:t>Knaflic</a:t>
            </a:r>
            <a:r>
              <a:rPr lang="en-IE" sz="1600" dirty="0">
                <a:effectLst/>
                <a:latin typeface="Helvetica" pitchFamily="2" charset="0"/>
              </a:rPr>
              <a:t> (</a:t>
            </a:r>
            <a:r>
              <a:rPr lang="en-IE" sz="1600" dirty="0" err="1">
                <a:solidFill>
                  <a:srgbClr val="0000FF"/>
                </a:solidFill>
                <a:effectLst/>
                <a:latin typeface="Helvetica" pitchFamily="2" charset="0"/>
              </a:rPr>
              <a:t>Knaflic</a:t>
            </a:r>
            <a:r>
              <a:rPr lang="en-IE" sz="1600" dirty="0">
                <a:effectLst/>
                <a:latin typeface="Helvetica" pitchFamily="2" charset="0"/>
              </a:rPr>
              <a:t>, </a:t>
            </a:r>
            <a:r>
              <a:rPr lang="en-IE" sz="1600" dirty="0">
                <a:solidFill>
                  <a:srgbClr val="0000FF"/>
                </a:solidFill>
                <a:effectLst/>
                <a:latin typeface="Helvetica" pitchFamily="2" charset="0"/>
              </a:rPr>
              <a:t>2015</a:t>
            </a:r>
            <a:r>
              <a:rPr lang="en-IE" sz="1600" dirty="0">
                <a:effectLst/>
                <a:latin typeface="Helvetica" pitchFamily="2" charset="0"/>
              </a:rPr>
              <a:t>)</a:t>
            </a:r>
          </a:p>
          <a:p>
            <a:pPr marL="0" indent="0">
              <a:buNone/>
            </a:pPr>
            <a:endParaRPr lang="en-IE"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5FDFF4E6-ECED-2670-19E2-857FED8FB0DA}"/>
              </a:ext>
            </a:extLst>
          </p:cNvPr>
          <p:cNvSpPr>
            <a:spLocks noGrp="1"/>
          </p:cNvSpPr>
          <p:nvPr>
            <p:ph type="sldNum" sz="quarter" idx="12"/>
          </p:nvPr>
        </p:nvSpPr>
        <p:spPr/>
        <p:txBody>
          <a:bodyPr/>
          <a:lstStyle/>
          <a:p>
            <a:fld id="{85C893B6-8239-B544-860F-8E6624F3670C}" type="slidenum">
              <a:rPr lang="en-US" smtClean="0"/>
              <a:t>74</a:t>
            </a:fld>
            <a:endParaRPr lang="en-US"/>
          </a:p>
        </p:txBody>
      </p:sp>
      <p:pic>
        <p:nvPicPr>
          <p:cNvPr id="7" name="Picture 6">
            <a:extLst>
              <a:ext uri="{FF2B5EF4-FFF2-40B4-BE49-F238E27FC236}">
                <a16:creationId xmlns:a16="http://schemas.microsoft.com/office/drawing/2014/main" id="{3AA50381-755D-07CB-0968-4B51C0915611}"/>
              </a:ext>
            </a:extLst>
          </p:cNvPr>
          <p:cNvPicPr>
            <a:picLocks noChangeAspect="1"/>
          </p:cNvPicPr>
          <p:nvPr/>
        </p:nvPicPr>
        <p:blipFill>
          <a:blip r:embed="rId2"/>
          <a:stretch>
            <a:fillRect/>
          </a:stretch>
        </p:blipFill>
        <p:spPr>
          <a:xfrm>
            <a:off x="5110588" y="2063579"/>
            <a:ext cx="6863109" cy="3611262"/>
          </a:xfrm>
          <a:prstGeom prst="rect">
            <a:avLst/>
          </a:prstGeom>
        </p:spPr>
      </p:pic>
    </p:spTree>
    <p:extLst>
      <p:ext uri="{BB962C8B-B14F-4D97-AF65-F5344CB8AC3E}">
        <p14:creationId xmlns:p14="http://schemas.microsoft.com/office/powerpoint/2010/main" val="1928308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FF61E9-7319-250C-D2B0-FDB61E66F86E}"/>
              </a:ext>
            </a:extLst>
          </p:cNvPr>
          <p:cNvSpPr>
            <a:spLocks noGrp="1"/>
          </p:cNvSpPr>
          <p:nvPr>
            <p:ph type="title"/>
          </p:nvPr>
        </p:nvSpPr>
        <p:spPr/>
        <p:txBody>
          <a:bodyPr/>
          <a:lstStyle/>
          <a:p>
            <a:r>
              <a:rPr lang="en-US" dirty="0"/>
              <a:t>EDA Code Examples</a:t>
            </a:r>
          </a:p>
        </p:txBody>
      </p:sp>
      <p:sp>
        <p:nvSpPr>
          <p:cNvPr id="6" name="Content Placeholder 5">
            <a:extLst>
              <a:ext uri="{FF2B5EF4-FFF2-40B4-BE49-F238E27FC236}">
                <a16:creationId xmlns:a16="http://schemas.microsoft.com/office/drawing/2014/main" id="{AC28F0A1-35DC-4831-66B9-4700DCC443C8}"/>
              </a:ext>
            </a:extLst>
          </p:cNvPr>
          <p:cNvSpPr>
            <a:spLocks noGrp="1"/>
          </p:cNvSpPr>
          <p:nvPr>
            <p:ph idx="1"/>
          </p:nvPr>
        </p:nvSpPr>
        <p:spPr/>
        <p:txBody>
          <a:bodyPr/>
          <a:lstStyle/>
          <a:p>
            <a:r>
              <a:rPr lang="en-US" dirty="0"/>
              <a:t>Iris Flowers</a:t>
            </a:r>
          </a:p>
          <a:p>
            <a:r>
              <a:rPr lang="en-US" dirty="0"/>
              <a:t>Titanic</a:t>
            </a:r>
          </a:p>
          <a:p>
            <a:r>
              <a:rPr lang="en-US" dirty="0"/>
              <a:t>Victoria Electricity</a:t>
            </a:r>
          </a:p>
          <a:p>
            <a:r>
              <a:rPr lang="en-US" dirty="0"/>
              <a:t>Boston Housing</a:t>
            </a:r>
          </a:p>
          <a:p>
            <a:r>
              <a:rPr lang="en-US" dirty="0"/>
              <a:t>Irish Weather</a:t>
            </a:r>
          </a:p>
        </p:txBody>
      </p:sp>
      <p:sp>
        <p:nvSpPr>
          <p:cNvPr id="4" name="Slide Number Placeholder 3">
            <a:extLst>
              <a:ext uri="{FF2B5EF4-FFF2-40B4-BE49-F238E27FC236}">
                <a16:creationId xmlns:a16="http://schemas.microsoft.com/office/drawing/2014/main" id="{4F32BA40-650D-6476-CDAB-5B2CA31472DD}"/>
              </a:ext>
            </a:extLst>
          </p:cNvPr>
          <p:cNvSpPr>
            <a:spLocks noGrp="1"/>
          </p:cNvSpPr>
          <p:nvPr>
            <p:ph type="sldNum" sz="quarter" idx="12"/>
          </p:nvPr>
        </p:nvSpPr>
        <p:spPr/>
        <p:txBody>
          <a:bodyPr/>
          <a:lstStyle/>
          <a:p>
            <a:fld id="{85C893B6-8239-B544-860F-8E6624F3670C}" type="slidenum">
              <a:rPr lang="en-US" smtClean="0"/>
              <a:t>75</a:t>
            </a:fld>
            <a:endParaRPr lang="en-US"/>
          </a:p>
        </p:txBody>
      </p:sp>
      <p:pic>
        <p:nvPicPr>
          <p:cNvPr id="9" name="Picture 8" descr="A screenshot of a computer&#10;&#10;Description automatically generated">
            <a:extLst>
              <a:ext uri="{FF2B5EF4-FFF2-40B4-BE49-F238E27FC236}">
                <a16:creationId xmlns:a16="http://schemas.microsoft.com/office/drawing/2014/main" id="{F25F8AD4-DDCD-1D8E-9554-47D798C31CAE}"/>
              </a:ext>
            </a:extLst>
          </p:cNvPr>
          <p:cNvPicPr>
            <a:picLocks noChangeAspect="1"/>
          </p:cNvPicPr>
          <p:nvPr/>
        </p:nvPicPr>
        <p:blipFill>
          <a:blip r:embed="rId2"/>
          <a:stretch>
            <a:fillRect/>
          </a:stretch>
        </p:blipFill>
        <p:spPr>
          <a:xfrm>
            <a:off x="6341435" y="1260254"/>
            <a:ext cx="4169070" cy="3450265"/>
          </a:xfrm>
          <a:prstGeom prst="rect">
            <a:avLst/>
          </a:prstGeom>
        </p:spPr>
      </p:pic>
    </p:spTree>
    <p:extLst>
      <p:ext uri="{BB962C8B-B14F-4D97-AF65-F5344CB8AC3E}">
        <p14:creationId xmlns:p14="http://schemas.microsoft.com/office/powerpoint/2010/main" val="11512733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97C0-9A53-FCB2-6E1A-D780675C9743}"/>
              </a:ext>
            </a:extLst>
          </p:cNvPr>
          <p:cNvSpPr>
            <a:spLocks noGrp="1"/>
          </p:cNvSpPr>
          <p:nvPr>
            <p:ph type="title"/>
          </p:nvPr>
        </p:nvSpPr>
        <p:spPr/>
        <p:txBody>
          <a:bodyPr/>
          <a:lstStyle/>
          <a:p>
            <a:r>
              <a:rPr lang="en-US" dirty="0"/>
              <a:t>(1) Iris Data Set</a:t>
            </a:r>
          </a:p>
        </p:txBody>
      </p:sp>
      <p:sp>
        <p:nvSpPr>
          <p:cNvPr id="3" name="Slide Number Placeholder 2">
            <a:extLst>
              <a:ext uri="{FF2B5EF4-FFF2-40B4-BE49-F238E27FC236}">
                <a16:creationId xmlns:a16="http://schemas.microsoft.com/office/drawing/2014/main" id="{CF4AE2BB-44DE-3516-B84E-EEB2554084E4}"/>
              </a:ext>
            </a:extLst>
          </p:cNvPr>
          <p:cNvSpPr>
            <a:spLocks noGrp="1"/>
          </p:cNvSpPr>
          <p:nvPr>
            <p:ph type="sldNum" sz="quarter" idx="12"/>
          </p:nvPr>
        </p:nvSpPr>
        <p:spPr/>
        <p:txBody>
          <a:bodyPr/>
          <a:lstStyle/>
          <a:p>
            <a:fld id="{85C893B6-8239-B544-860F-8E6624F3670C}" type="slidenum">
              <a:rPr lang="en-US" smtClean="0"/>
              <a:t>76</a:t>
            </a:fld>
            <a:endParaRPr lang="en-US"/>
          </a:p>
        </p:txBody>
      </p:sp>
      <p:pic>
        <p:nvPicPr>
          <p:cNvPr id="2050" name="Picture 2">
            <a:extLst>
              <a:ext uri="{FF2B5EF4-FFF2-40B4-BE49-F238E27FC236}">
                <a16:creationId xmlns:a16="http://schemas.microsoft.com/office/drawing/2014/main" id="{D55E30F1-3604-3FB3-EDCB-02744FD68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10" y="1927654"/>
            <a:ext cx="5616890" cy="33239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3FCC081-DA3C-AEDF-FCDA-A9412806F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726" y="2113005"/>
            <a:ext cx="5398370" cy="33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582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475E-CF6D-4EE5-8CD6-5F33AD30AF1B}"/>
              </a:ext>
            </a:extLst>
          </p:cNvPr>
          <p:cNvSpPr>
            <a:spLocks noGrp="1"/>
          </p:cNvSpPr>
          <p:nvPr>
            <p:ph type="title"/>
          </p:nvPr>
        </p:nvSpPr>
        <p:spPr/>
        <p:txBody>
          <a:bodyPr/>
          <a:lstStyle/>
          <a:p>
            <a:r>
              <a:rPr lang="en-US" dirty="0"/>
              <a:t>(2) Electricity Demand (Victoria)</a:t>
            </a:r>
          </a:p>
        </p:txBody>
      </p:sp>
      <p:sp>
        <p:nvSpPr>
          <p:cNvPr id="3" name="Slide Number Placeholder 2">
            <a:extLst>
              <a:ext uri="{FF2B5EF4-FFF2-40B4-BE49-F238E27FC236}">
                <a16:creationId xmlns:a16="http://schemas.microsoft.com/office/drawing/2014/main" id="{94009487-48AD-436B-71DE-ED58D9BF30AC}"/>
              </a:ext>
            </a:extLst>
          </p:cNvPr>
          <p:cNvSpPr>
            <a:spLocks noGrp="1"/>
          </p:cNvSpPr>
          <p:nvPr>
            <p:ph type="sldNum" sz="quarter" idx="12"/>
          </p:nvPr>
        </p:nvSpPr>
        <p:spPr/>
        <p:txBody>
          <a:bodyPr/>
          <a:lstStyle/>
          <a:p>
            <a:fld id="{85C893B6-8239-B544-860F-8E6624F3670C}" type="slidenum">
              <a:rPr lang="en-US" smtClean="0"/>
              <a:t>77</a:t>
            </a:fld>
            <a:endParaRPr lang="en-US"/>
          </a:p>
        </p:txBody>
      </p:sp>
      <p:pic>
        <p:nvPicPr>
          <p:cNvPr id="3074" name="Picture 2">
            <a:extLst>
              <a:ext uri="{FF2B5EF4-FFF2-40B4-BE49-F238E27FC236}">
                <a16:creationId xmlns:a16="http://schemas.microsoft.com/office/drawing/2014/main" id="{2989AA68-9C7A-0B3F-E81C-CB1265845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89" y="2185965"/>
            <a:ext cx="5725280" cy="3378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C8F16FA-3C0B-07A7-57CA-F64C6E451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21890"/>
            <a:ext cx="5863693" cy="3558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06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F134F-83C5-2A1F-107E-421C455DED80}"/>
              </a:ext>
            </a:extLst>
          </p:cNvPr>
          <p:cNvSpPr>
            <a:spLocks noGrp="1"/>
          </p:cNvSpPr>
          <p:nvPr>
            <p:ph type="title"/>
          </p:nvPr>
        </p:nvSpPr>
        <p:spPr>
          <a:xfrm>
            <a:off x="609600" y="34310"/>
            <a:ext cx="10972800" cy="1143000"/>
          </a:xfrm>
        </p:spPr>
        <p:txBody>
          <a:bodyPr/>
          <a:lstStyle/>
          <a:p>
            <a:r>
              <a:rPr lang="en-US" dirty="0"/>
              <a:t>(3) Boston Data</a:t>
            </a:r>
          </a:p>
        </p:txBody>
      </p:sp>
      <p:sp>
        <p:nvSpPr>
          <p:cNvPr id="3" name="Slide Number Placeholder 2">
            <a:extLst>
              <a:ext uri="{FF2B5EF4-FFF2-40B4-BE49-F238E27FC236}">
                <a16:creationId xmlns:a16="http://schemas.microsoft.com/office/drawing/2014/main" id="{3998E090-BAA6-A0D0-9467-40BE1FB7F653}"/>
              </a:ext>
            </a:extLst>
          </p:cNvPr>
          <p:cNvSpPr>
            <a:spLocks noGrp="1"/>
          </p:cNvSpPr>
          <p:nvPr>
            <p:ph type="sldNum" sz="quarter" idx="12"/>
          </p:nvPr>
        </p:nvSpPr>
        <p:spPr/>
        <p:txBody>
          <a:bodyPr/>
          <a:lstStyle/>
          <a:p>
            <a:fld id="{85C893B6-8239-B544-860F-8E6624F3670C}" type="slidenum">
              <a:rPr lang="en-US" smtClean="0"/>
              <a:t>78</a:t>
            </a:fld>
            <a:endParaRPr lang="en-US"/>
          </a:p>
        </p:txBody>
      </p:sp>
      <p:pic>
        <p:nvPicPr>
          <p:cNvPr id="4098" name="Picture 2">
            <a:extLst>
              <a:ext uri="{FF2B5EF4-FFF2-40B4-BE49-F238E27FC236}">
                <a16:creationId xmlns:a16="http://schemas.microsoft.com/office/drawing/2014/main" id="{39CD5F0A-25C8-3DD6-E852-2F791557C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308" y="1115675"/>
            <a:ext cx="8705249" cy="526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911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D80C-B35B-F187-1739-C481711C2B09}"/>
              </a:ext>
            </a:extLst>
          </p:cNvPr>
          <p:cNvSpPr>
            <a:spLocks noGrp="1"/>
          </p:cNvSpPr>
          <p:nvPr>
            <p:ph type="title"/>
          </p:nvPr>
        </p:nvSpPr>
        <p:spPr/>
        <p:txBody>
          <a:bodyPr/>
          <a:lstStyle/>
          <a:p>
            <a:r>
              <a:rPr lang="en-US" dirty="0"/>
              <a:t>(4) Titanic Survival Data</a:t>
            </a:r>
          </a:p>
        </p:txBody>
      </p:sp>
      <p:sp>
        <p:nvSpPr>
          <p:cNvPr id="3" name="Slide Number Placeholder 2">
            <a:extLst>
              <a:ext uri="{FF2B5EF4-FFF2-40B4-BE49-F238E27FC236}">
                <a16:creationId xmlns:a16="http://schemas.microsoft.com/office/drawing/2014/main" id="{D8CCE00A-9E87-2E41-4D41-3BFD648604CD}"/>
              </a:ext>
            </a:extLst>
          </p:cNvPr>
          <p:cNvSpPr>
            <a:spLocks noGrp="1"/>
          </p:cNvSpPr>
          <p:nvPr>
            <p:ph type="sldNum" sz="quarter" idx="12"/>
          </p:nvPr>
        </p:nvSpPr>
        <p:spPr/>
        <p:txBody>
          <a:bodyPr/>
          <a:lstStyle/>
          <a:p>
            <a:fld id="{85C893B6-8239-B544-860F-8E6624F3670C}" type="slidenum">
              <a:rPr lang="en-US" smtClean="0"/>
              <a:t>79</a:t>
            </a:fld>
            <a:endParaRPr lang="en-US"/>
          </a:p>
        </p:txBody>
      </p:sp>
      <p:pic>
        <p:nvPicPr>
          <p:cNvPr id="5122" name="Picture 2">
            <a:extLst>
              <a:ext uri="{FF2B5EF4-FFF2-40B4-BE49-F238E27FC236}">
                <a16:creationId xmlns:a16="http://schemas.microsoft.com/office/drawing/2014/main" id="{9FB959AD-7C7E-55E5-4703-17C608C69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866" y="1338057"/>
            <a:ext cx="8518267" cy="512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234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A8AF-2BDC-81BF-4FE9-FFAC03097890}"/>
              </a:ext>
            </a:extLst>
          </p:cNvPr>
          <p:cNvSpPr>
            <a:spLocks noGrp="1"/>
          </p:cNvSpPr>
          <p:nvPr>
            <p:ph type="title"/>
          </p:nvPr>
        </p:nvSpPr>
        <p:spPr/>
        <p:txBody>
          <a:bodyPr/>
          <a:lstStyle/>
          <a:p>
            <a:r>
              <a:rPr lang="en-US" dirty="0"/>
              <a:t>IDE Available for running scripts</a:t>
            </a:r>
          </a:p>
        </p:txBody>
      </p:sp>
      <p:sp>
        <p:nvSpPr>
          <p:cNvPr id="3" name="Slide Number Placeholder 2">
            <a:extLst>
              <a:ext uri="{FF2B5EF4-FFF2-40B4-BE49-F238E27FC236}">
                <a16:creationId xmlns:a16="http://schemas.microsoft.com/office/drawing/2014/main" id="{1F5E2BB6-E078-C60E-438F-8FDE153711A0}"/>
              </a:ext>
            </a:extLst>
          </p:cNvPr>
          <p:cNvSpPr>
            <a:spLocks noGrp="1"/>
          </p:cNvSpPr>
          <p:nvPr>
            <p:ph type="sldNum" sz="quarter" idx="12"/>
          </p:nvPr>
        </p:nvSpPr>
        <p:spPr/>
        <p:txBody>
          <a:bodyPr/>
          <a:lstStyle/>
          <a:p>
            <a:fld id="{85C893B6-8239-B544-860F-8E6624F3670C}" type="slidenum">
              <a:rPr lang="en-US" smtClean="0"/>
              <a:t>8</a:t>
            </a:fld>
            <a:endParaRPr lang="en-US"/>
          </a:p>
        </p:txBody>
      </p:sp>
      <p:pic>
        <p:nvPicPr>
          <p:cNvPr id="5" name="Picture 4" descr="A screenshot of a computer&#10;&#10;Description automatically generated">
            <a:extLst>
              <a:ext uri="{FF2B5EF4-FFF2-40B4-BE49-F238E27FC236}">
                <a16:creationId xmlns:a16="http://schemas.microsoft.com/office/drawing/2014/main" id="{A5C3AFFA-2601-96F7-B022-2B81A7846960}"/>
              </a:ext>
            </a:extLst>
          </p:cNvPr>
          <p:cNvPicPr>
            <a:picLocks noChangeAspect="1"/>
          </p:cNvPicPr>
          <p:nvPr/>
        </p:nvPicPr>
        <p:blipFill>
          <a:blip r:embed="rId2"/>
          <a:stretch>
            <a:fillRect/>
          </a:stretch>
        </p:blipFill>
        <p:spPr>
          <a:xfrm>
            <a:off x="1032570" y="1255249"/>
            <a:ext cx="10459213" cy="5210862"/>
          </a:xfrm>
          <a:prstGeom prst="rect">
            <a:avLst/>
          </a:prstGeom>
        </p:spPr>
      </p:pic>
    </p:spTree>
    <p:extLst>
      <p:ext uri="{BB962C8B-B14F-4D97-AF65-F5344CB8AC3E}">
        <p14:creationId xmlns:p14="http://schemas.microsoft.com/office/powerpoint/2010/main" val="3648927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E329-1C9A-3A38-3953-A3992FB6EDCA}"/>
              </a:ext>
            </a:extLst>
          </p:cNvPr>
          <p:cNvSpPr>
            <a:spLocks noGrp="1"/>
          </p:cNvSpPr>
          <p:nvPr>
            <p:ph type="title"/>
          </p:nvPr>
        </p:nvSpPr>
        <p:spPr/>
        <p:txBody>
          <a:bodyPr/>
          <a:lstStyle/>
          <a:p>
            <a:r>
              <a:rPr lang="en-US" dirty="0"/>
              <a:t>(5) Irish Weather Analysis (Winter)</a:t>
            </a:r>
          </a:p>
        </p:txBody>
      </p:sp>
      <p:sp>
        <p:nvSpPr>
          <p:cNvPr id="3" name="Slide Number Placeholder 2">
            <a:extLst>
              <a:ext uri="{FF2B5EF4-FFF2-40B4-BE49-F238E27FC236}">
                <a16:creationId xmlns:a16="http://schemas.microsoft.com/office/drawing/2014/main" id="{22CC26BA-5BA5-AD6E-D034-708820765FFA}"/>
              </a:ext>
            </a:extLst>
          </p:cNvPr>
          <p:cNvSpPr>
            <a:spLocks noGrp="1"/>
          </p:cNvSpPr>
          <p:nvPr>
            <p:ph type="sldNum" sz="quarter" idx="12"/>
          </p:nvPr>
        </p:nvSpPr>
        <p:spPr/>
        <p:txBody>
          <a:bodyPr/>
          <a:lstStyle/>
          <a:p>
            <a:fld id="{85C893B6-8239-B544-860F-8E6624F3670C}" type="slidenum">
              <a:rPr lang="en-US" smtClean="0"/>
              <a:t>80</a:t>
            </a:fld>
            <a:endParaRPr lang="en-US"/>
          </a:p>
        </p:txBody>
      </p:sp>
      <p:pic>
        <p:nvPicPr>
          <p:cNvPr id="6146" name="Picture 2">
            <a:extLst>
              <a:ext uri="{FF2B5EF4-FFF2-40B4-BE49-F238E27FC236}">
                <a16:creationId xmlns:a16="http://schemas.microsoft.com/office/drawing/2014/main" id="{20542453-C235-9F2A-C85C-B2D0515F9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480" y="1417638"/>
            <a:ext cx="8216237" cy="494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569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(2) Linear Programming</a:t>
            </a:r>
          </a:p>
        </p:txBody>
      </p:sp>
      <p:sp>
        <p:nvSpPr>
          <p:cNvPr id="3" name="Content Placeholder 2">
            <a:extLst>
              <a:ext uri="{FF2B5EF4-FFF2-40B4-BE49-F238E27FC236}">
                <a16:creationId xmlns:a16="http://schemas.microsoft.com/office/drawing/2014/main" id="{2941F0C0-8588-E9D0-619C-9AF95800398F}"/>
              </a:ext>
            </a:extLst>
          </p:cNvPr>
          <p:cNvSpPr>
            <a:spLocks noGrp="1"/>
          </p:cNvSpPr>
          <p:nvPr>
            <p:ph sz="half" idx="1"/>
          </p:nvPr>
        </p:nvSpPr>
        <p:spPr/>
        <p:txBody>
          <a:bodyPr>
            <a:normAutofit/>
          </a:bodyPr>
          <a:lstStyle/>
          <a:p>
            <a:pPr marL="0" indent="0">
              <a:buNone/>
            </a:pPr>
            <a:r>
              <a:rPr lang="en-IE" dirty="0">
                <a:effectLst/>
                <a:latin typeface="Helvetica" pitchFamily="2" charset="0"/>
              </a:rPr>
              <a:t>“The success of an OR technique is ultimately measured by the spread of its use as a decision making tool. Ever since in introduction in the late 1940s, linear programming (LP) has proven to be one of the most effective operations research tools.”</a:t>
            </a:r>
          </a:p>
          <a:p>
            <a:pPr marL="400050" lvl="1" indent="0">
              <a:buNone/>
            </a:pPr>
            <a:r>
              <a:rPr lang="en-IE" dirty="0" err="1">
                <a:effectLst/>
                <a:latin typeface="Helvetica" pitchFamily="2" charset="0"/>
              </a:rPr>
              <a:t>Hamdy</a:t>
            </a:r>
            <a:r>
              <a:rPr lang="en-IE" dirty="0">
                <a:effectLst/>
                <a:latin typeface="Helvetica" pitchFamily="2" charset="0"/>
              </a:rPr>
              <a:t> A. Taha (</a:t>
            </a:r>
            <a:r>
              <a:rPr lang="en-IE" dirty="0">
                <a:solidFill>
                  <a:srgbClr val="0000FF"/>
                </a:solidFill>
                <a:effectLst/>
                <a:latin typeface="Helvetica" pitchFamily="2" charset="0"/>
              </a:rPr>
              <a:t>Taha</a:t>
            </a:r>
            <a:r>
              <a:rPr lang="en-IE" dirty="0">
                <a:effectLst/>
                <a:latin typeface="Helvetica" pitchFamily="2" charset="0"/>
              </a:rPr>
              <a:t>, </a:t>
            </a:r>
            <a:r>
              <a:rPr lang="en-IE" dirty="0">
                <a:solidFill>
                  <a:srgbClr val="0000FF"/>
                </a:solidFill>
                <a:effectLst/>
                <a:latin typeface="Helvetica" pitchFamily="2" charset="0"/>
              </a:rPr>
              <a:t>1992</a:t>
            </a:r>
            <a:r>
              <a:rPr lang="en-IE" dirty="0">
                <a:effectLst/>
                <a:latin typeface="Helvetica" pitchFamily="2" charset="0"/>
              </a:rPr>
              <a:t>)</a:t>
            </a:r>
          </a:p>
          <a:p>
            <a:pPr marL="400050" lvl="1" indent="0">
              <a:buNone/>
            </a:pPr>
            <a:endParaRPr lang="en-IE" dirty="0">
              <a:effectLst/>
              <a:latin typeface="Helvetica" pitchFamily="2" charset="0"/>
            </a:endParaRPr>
          </a:p>
          <a:p>
            <a:endParaRPr lang="en-US" dirty="0"/>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81</a:t>
            </a:fld>
            <a:endParaRPr lang="en-US"/>
          </a:p>
        </p:txBody>
      </p:sp>
      <p:pic>
        <p:nvPicPr>
          <p:cNvPr id="7" name="Picture 6" descr="A screenshot of a math problem&#10;&#10;Description automatically generated">
            <a:extLst>
              <a:ext uri="{FF2B5EF4-FFF2-40B4-BE49-F238E27FC236}">
                <a16:creationId xmlns:a16="http://schemas.microsoft.com/office/drawing/2014/main" id="{9FE064C1-711C-303C-92A9-E4E80AE419FA}"/>
              </a:ext>
            </a:extLst>
          </p:cNvPr>
          <p:cNvPicPr>
            <a:picLocks noChangeAspect="1"/>
          </p:cNvPicPr>
          <p:nvPr/>
        </p:nvPicPr>
        <p:blipFill rotWithShape="1">
          <a:blip r:embed="rId2"/>
          <a:srcRect t="25739" r="50639"/>
          <a:stretch/>
        </p:blipFill>
        <p:spPr>
          <a:xfrm>
            <a:off x="7135855" y="1971637"/>
            <a:ext cx="4294145" cy="4300464"/>
          </a:xfrm>
          <a:prstGeom prst="rect">
            <a:avLst/>
          </a:prstGeom>
        </p:spPr>
      </p:pic>
    </p:spTree>
    <p:extLst>
      <p:ext uri="{BB962C8B-B14F-4D97-AF65-F5344CB8AC3E}">
        <p14:creationId xmlns:p14="http://schemas.microsoft.com/office/powerpoint/2010/main" val="212367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E7F5-E340-C963-314F-9F12733B11FA}"/>
              </a:ext>
            </a:extLst>
          </p:cNvPr>
          <p:cNvSpPr>
            <a:spLocks noGrp="1"/>
          </p:cNvSpPr>
          <p:nvPr>
            <p:ph type="title"/>
          </p:nvPr>
        </p:nvSpPr>
        <p:spPr/>
        <p:txBody>
          <a:bodyPr>
            <a:normAutofit/>
          </a:bodyPr>
          <a:lstStyle/>
          <a:p>
            <a:r>
              <a:rPr lang="en-IE" dirty="0">
                <a:effectLst/>
                <a:latin typeface="Helvetica" pitchFamily="2" charset="0"/>
              </a:rPr>
              <a:t>The Reddy </a:t>
            </a:r>
            <a:r>
              <a:rPr lang="en-IE" dirty="0" err="1">
                <a:effectLst/>
                <a:latin typeface="Helvetica" pitchFamily="2" charset="0"/>
              </a:rPr>
              <a:t>Mikks</a:t>
            </a:r>
            <a:r>
              <a:rPr lang="en-IE" dirty="0">
                <a:effectLst/>
                <a:latin typeface="Helvetica" pitchFamily="2" charset="0"/>
              </a:rPr>
              <a:t> example (Taha 1995)</a:t>
            </a:r>
            <a:endParaRPr lang="en-US" dirty="0"/>
          </a:p>
        </p:txBody>
      </p:sp>
      <p:sp>
        <p:nvSpPr>
          <p:cNvPr id="3" name="Slide Number Placeholder 2">
            <a:extLst>
              <a:ext uri="{FF2B5EF4-FFF2-40B4-BE49-F238E27FC236}">
                <a16:creationId xmlns:a16="http://schemas.microsoft.com/office/drawing/2014/main" id="{D1B41392-1B5A-DB8E-E1EA-662B4027397F}"/>
              </a:ext>
            </a:extLst>
          </p:cNvPr>
          <p:cNvSpPr>
            <a:spLocks noGrp="1"/>
          </p:cNvSpPr>
          <p:nvPr>
            <p:ph type="sldNum" sz="quarter" idx="12"/>
          </p:nvPr>
        </p:nvSpPr>
        <p:spPr/>
        <p:txBody>
          <a:bodyPr/>
          <a:lstStyle/>
          <a:p>
            <a:fld id="{85C893B6-8239-B544-860F-8E6624F3670C}" type="slidenum">
              <a:rPr lang="en-US" smtClean="0"/>
              <a:t>82</a:t>
            </a:fld>
            <a:endParaRPr lang="en-US"/>
          </a:p>
        </p:txBody>
      </p:sp>
      <p:pic>
        <p:nvPicPr>
          <p:cNvPr id="5" name="Picture 4" descr="A diagram of a diagram of a triangle and a square&#10;&#10;Description automatically generated with medium confidence">
            <a:extLst>
              <a:ext uri="{FF2B5EF4-FFF2-40B4-BE49-F238E27FC236}">
                <a16:creationId xmlns:a16="http://schemas.microsoft.com/office/drawing/2014/main" id="{0B9591A2-2330-9740-D084-71DF4D39589D}"/>
              </a:ext>
            </a:extLst>
          </p:cNvPr>
          <p:cNvPicPr>
            <a:picLocks noChangeAspect="1"/>
          </p:cNvPicPr>
          <p:nvPr/>
        </p:nvPicPr>
        <p:blipFill>
          <a:blip r:embed="rId2"/>
          <a:stretch>
            <a:fillRect/>
          </a:stretch>
        </p:blipFill>
        <p:spPr>
          <a:xfrm>
            <a:off x="3249826" y="1376101"/>
            <a:ext cx="6174774" cy="2565773"/>
          </a:xfrm>
          <a:prstGeom prst="rect">
            <a:avLst/>
          </a:prstGeom>
        </p:spPr>
      </p:pic>
      <p:pic>
        <p:nvPicPr>
          <p:cNvPr id="7" name="Picture 6" descr="A close-up of a text&#10;&#10;Description automatically generated">
            <a:extLst>
              <a:ext uri="{FF2B5EF4-FFF2-40B4-BE49-F238E27FC236}">
                <a16:creationId xmlns:a16="http://schemas.microsoft.com/office/drawing/2014/main" id="{2CE54EC9-ED57-4D5F-15DA-701EFEB292B9}"/>
              </a:ext>
            </a:extLst>
          </p:cNvPr>
          <p:cNvPicPr>
            <a:picLocks noChangeAspect="1"/>
          </p:cNvPicPr>
          <p:nvPr/>
        </p:nvPicPr>
        <p:blipFill>
          <a:blip r:embed="rId3"/>
          <a:stretch>
            <a:fillRect/>
          </a:stretch>
        </p:blipFill>
        <p:spPr>
          <a:xfrm>
            <a:off x="2341348" y="4107912"/>
            <a:ext cx="7509304" cy="2233709"/>
          </a:xfrm>
          <a:prstGeom prst="rect">
            <a:avLst/>
          </a:prstGeom>
        </p:spPr>
      </p:pic>
    </p:spTree>
    <p:extLst>
      <p:ext uri="{BB962C8B-B14F-4D97-AF65-F5344CB8AC3E}">
        <p14:creationId xmlns:p14="http://schemas.microsoft.com/office/powerpoint/2010/main" val="40065971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626860-BED8-B0CA-2255-132654E3F0A7}"/>
              </a:ext>
            </a:extLst>
          </p:cNvPr>
          <p:cNvSpPr>
            <a:spLocks noGrp="1"/>
          </p:cNvSpPr>
          <p:nvPr>
            <p:ph type="sldNum" sz="quarter" idx="12"/>
          </p:nvPr>
        </p:nvSpPr>
        <p:spPr/>
        <p:txBody>
          <a:bodyPr/>
          <a:lstStyle/>
          <a:p>
            <a:fld id="{85C893B6-8239-B544-860F-8E6624F3670C}" type="slidenum">
              <a:rPr lang="en-US" smtClean="0"/>
              <a:t>83</a:t>
            </a:fld>
            <a:endParaRPr lang="en-US"/>
          </a:p>
        </p:txBody>
      </p:sp>
      <p:pic>
        <p:nvPicPr>
          <p:cNvPr id="4" name="Picture 3" descr="A white paper with black text&#10;&#10;Description automatically generated">
            <a:extLst>
              <a:ext uri="{FF2B5EF4-FFF2-40B4-BE49-F238E27FC236}">
                <a16:creationId xmlns:a16="http://schemas.microsoft.com/office/drawing/2014/main" id="{EAEE93A0-6355-CE97-8F2A-56F470D60DE0}"/>
              </a:ext>
            </a:extLst>
          </p:cNvPr>
          <p:cNvPicPr>
            <a:picLocks noChangeAspect="1"/>
          </p:cNvPicPr>
          <p:nvPr/>
        </p:nvPicPr>
        <p:blipFill>
          <a:blip r:embed="rId2"/>
          <a:stretch>
            <a:fillRect/>
          </a:stretch>
        </p:blipFill>
        <p:spPr>
          <a:xfrm>
            <a:off x="310292" y="328312"/>
            <a:ext cx="7772400" cy="4576819"/>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7B7AFD6B-04CC-9B62-6B58-3BF9FFA1E938}"/>
              </a:ext>
            </a:extLst>
          </p:cNvPr>
          <p:cNvPicPr>
            <a:picLocks noChangeAspect="1"/>
          </p:cNvPicPr>
          <p:nvPr/>
        </p:nvPicPr>
        <p:blipFill>
          <a:blip r:embed="rId3"/>
          <a:stretch>
            <a:fillRect/>
          </a:stretch>
        </p:blipFill>
        <p:spPr>
          <a:xfrm>
            <a:off x="204745" y="4823070"/>
            <a:ext cx="7772400" cy="1643041"/>
          </a:xfrm>
          <a:prstGeom prst="rect">
            <a:avLst/>
          </a:prstGeom>
        </p:spPr>
      </p:pic>
      <p:pic>
        <p:nvPicPr>
          <p:cNvPr id="8" name="Picture 7" descr="A graph of a line graph&#10;&#10;Description automatically generated">
            <a:extLst>
              <a:ext uri="{FF2B5EF4-FFF2-40B4-BE49-F238E27FC236}">
                <a16:creationId xmlns:a16="http://schemas.microsoft.com/office/drawing/2014/main" id="{82EEC8DD-D761-EC77-D803-A2AAAA4DC924}"/>
              </a:ext>
            </a:extLst>
          </p:cNvPr>
          <p:cNvPicPr>
            <a:picLocks noChangeAspect="1"/>
          </p:cNvPicPr>
          <p:nvPr/>
        </p:nvPicPr>
        <p:blipFill rotWithShape="1">
          <a:blip r:embed="rId4"/>
          <a:srcRect r="6228"/>
          <a:stretch/>
        </p:blipFill>
        <p:spPr>
          <a:xfrm>
            <a:off x="5785708" y="1473127"/>
            <a:ext cx="6096000" cy="4171463"/>
          </a:xfrm>
          <a:prstGeom prst="rect">
            <a:avLst/>
          </a:prstGeom>
        </p:spPr>
      </p:pic>
    </p:spTree>
    <p:extLst>
      <p:ext uri="{BB962C8B-B14F-4D97-AF65-F5344CB8AC3E}">
        <p14:creationId xmlns:p14="http://schemas.microsoft.com/office/powerpoint/2010/main" val="6236519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48CB2A-DC34-4786-C269-C27C220A4E4E}"/>
              </a:ext>
            </a:extLst>
          </p:cNvPr>
          <p:cNvSpPr>
            <a:spLocks noGrp="1"/>
          </p:cNvSpPr>
          <p:nvPr>
            <p:ph type="sldNum" sz="quarter" idx="12"/>
          </p:nvPr>
        </p:nvSpPr>
        <p:spPr/>
        <p:txBody>
          <a:bodyPr/>
          <a:lstStyle/>
          <a:p>
            <a:fld id="{85C893B6-8239-B544-860F-8E6624F3670C}" type="slidenum">
              <a:rPr lang="en-US" smtClean="0"/>
              <a:t>84</a:t>
            </a:fld>
            <a:endParaRPr lang="en-US"/>
          </a:p>
        </p:txBody>
      </p:sp>
      <p:pic>
        <p:nvPicPr>
          <p:cNvPr id="4" name="Picture 3" descr="A screenshot of a computer code&#10;&#10;Description automatically generated">
            <a:extLst>
              <a:ext uri="{FF2B5EF4-FFF2-40B4-BE49-F238E27FC236}">
                <a16:creationId xmlns:a16="http://schemas.microsoft.com/office/drawing/2014/main" id="{970A3479-B2C9-6E10-3FF0-81B6934206D0}"/>
              </a:ext>
            </a:extLst>
          </p:cNvPr>
          <p:cNvPicPr>
            <a:picLocks noChangeAspect="1"/>
          </p:cNvPicPr>
          <p:nvPr/>
        </p:nvPicPr>
        <p:blipFill>
          <a:blip r:embed="rId2"/>
          <a:stretch>
            <a:fillRect/>
          </a:stretch>
        </p:blipFill>
        <p:spPr>
          <a:xfrm>
            <a:off x="1290353" y="553479"/>
            <a:ext cx="9611294" cy="5315980"/>
          </a:xfrm>
          <a:prstGeom prst="rect">
            <a:avLst/>
          </a:prstGeom>
        </p:spPr>
      </p:pic>
    </p:spTree>
    <p:extLst>
      <p:ext uri="{BB962C8B-B14F-4D97-AF65-F5344CB8AC3E}">
        <p14:creationId xmlns:p14="http://schemas.microsoft.com/office/powerpoint/2010/main" val="13331374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66BFF-981C-DDBA-8CBC-8681A6A31392}"/>
              </a:ext>
            </a:extLst>
          </p:cNvPr>
          <p:cNvSpPr>
            <a:spLocks noGrp="1"/>
          </p:cNvSpPr>
          <p:nvPr>
            <p:ph type="sldNum" sz="quarter" idx="12"/>
          </p:nvPr>
        </p:nvSpPr>
        <p:spPr/>
        <p:txBody>
          <a:bodyPr/>
          <a:lstStyle/>
          <a:p>
            <a:fld id="{85C893B6-8239-B544-860F-8E6624F3670C}" type="slidenum">
              <a:rPr lang="en-US" smtClean="0"/>
              <a:t>85</a:t>
            </a:fld>
            <a:endParaRPr lang="en-US"/>
          </a:p>
        </p:txBody>
      </p:sp>
      <p:pic>
        <p:nvPicPr>
          <p:cNvPr id="4" name="Picture 3" descr="A white paper with black text&#10;&#10;Description automatically generated">
            <a:extLst>
              <a:ext uri="{FF2B5EF4-FFF2-40B4-BE49-F238E27FC236}">
                <a16:creationId xmlns:a16="http://schemas.microsoft.com/office/drawing/2014/main" id="{6F9157DB-EA8B-3A9B-CA1E-1CE7B69CE1C5}"/>
              </a:ext>
            </a:extLst>
          </p:cNvPr>
          <p:cNvPicPr>
            <a:picLocks noChangeAspect="1"/>
          </p:cNvPicPr>
          <p:nvPr/>
        </p:nvPicPr>
        <p:blipFill>
          <a:blip r:embed="rId2"/>
          <a:stretch>
            <a:fillRect/>
          </a:stretch>
        </p:blipFill>
        <p:spPr>
          <a:xfrm>
            <a:off x="2854118" y="161405"/>
            <a:ext cx="6483763" cy="6304706"/>
          </a:xfrm>
          <a:prstGeom prst="rect">
            <a:avLst/>
          </a:prstGeom>
        </p:spPr>
      </p:pic>
    </p:spTree>
    <p:extLst>
      <p:ext uri="{BB962C8B-B14F-4D97-AF65-F5344CB8AC3E}">
        <p14:creationId xmlns:p14="http://schemas.microsoft.com/office/powerpoint/2010/main" val="2598133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86</a:t>
            </a:fld>
            <a:endParaRPr lang="en-US"/>
          </a:p>
        </p:txBody>
      </p:sp>
      <p:pic>
        <p:nvPicPr>
          <p:cNvPr id="3" name="Picture 2" descr="A screenshot of a math problem&#10;&#10;Description automatically generated">
            <a:extLst>
              <a:ext uri="{FF2B5EF4-FFF2-40B4-BE49-F238E27FC236}">
                <a16:creationId xmlns:a16="http://schemas.microsoft.com/office/drawing/2014/main" id="{2662325B-5658-E767-615D-920E7E9B5FF4}"/>
              </a:ext>
            </a:extLst>
          </p:cNvPr>
          <p:cNvPicPr>
            <a:picLocks noChangeAspect="1"/>
          </p:cNvPicPr>
          <p:nvPr/>
        </p:nvPicPr>
        <p:blipFill>
          <a:blip r:embed="rId2"/>
          <a:stretch>
            <a:fillRect/>
          </a:stretch>
        </p:blipFill>
        <p:spPr>
          <a:xfrm>
            <a:off x="4240429" y="294847"/>
            <a:ext cx="7772400" cy="5629101"/>
          </a:xfrm>
          <a:prstGeom prst="rect">
            <a:avLst/>
          </a:prstGeom>
        </p:spPr>
      </p:pic>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3"/>
          <a:srcRect t="28734" r="51687"/>
          <a:stretch/>
        </p:blipFill>
        <p:spPr>
          <a:xfrm>
            <a:off x="179171" y="1798159"/>
            <a:ext cx="3755081" cy="3261682"/>
          </a:xfrm>
          <a:prstGeom prst="rect">
            <a:avLst/>
          </a:prstGeom>
        </p:spPr>
      </p:pic>
    </p:spTree>
    <p:extLst>
      <p:ext uri="{BB962C8B-B14F-4D97-AF65-F5344CB8AC3E}">
        <p14:creationId xmlns:p14="http://schemas.microsoft.com/office/powerpoint/2010/main" val="25306047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87</a:t>
            </a:fld>
            <a:endParaRPr lang="en-US"/>
          </a:p>
        </p:txBody>
      </p:sp>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2"/>
          <a:srcRect t="28734" r="51687"/>
          <a:stretch/>
        </p:blipFill>
        <p:spPr>
          <a:xfrm>
            <a:off x="179171" y="1798159"/>
            <a:ext cx="3755081" cy="3261682"/>
          </a:xfrm>
          <a:prstGeom prst="rect">
            <a:avLst/>
          </a:prstGeom>
        </p:spPr>
      </p:pic>
      <p:pic>
        <p:nvPicPr>
          <p:cNvPr id="6" name="Picture 5" descr="A screenshot of a white sheet with black text&#10;&#10;Description automatically generated">
            <a:extLst>
              <a:ext uri="{FF2B5EF4-FFF2-40B4-BE49-F238E27FC236}">
                <a16:creationId xmlns:a16="http://schemas.microsoft.com/office/drawing/2014/main" id="{23B350B0-F7E9-FD77-A1EA-000E7FB86047}"/>
              </a:ext>
            </a:extLst>
          </p:cNvPr>
          <p:cNvPicPr>
            <a:picLocks noChangeAspect="1"/>
          </p:cNvPicPr>
          <p:nvPr/>
        </p:nvPicPr>
        <p:blipFill rotWithShape="1">
          <a:blip r:embed="rId3"/>
          <a:srcRect t="10543"/>
          <a:stretch/>
        </p:blipFill>
        <p:spPr>
          <a:xfrm>
            <a:off x="4060848" y="172995"/>
            <a:ext cx="7772400" cy="5485320"/>
          </a:xfrm>
          <a:prstGeom prst="rect">
            <a:avLst/>
          </a:prstGeom>
        </p:spPr>
      </p:pic>
      <p:pic>
        <p:nvPicPr>
          <p:cNvPr id="8" name="Picture 7">
            <a:extLst>
              <a:ext uri="{FF2B5EF4-FFF2-40B4-BE49-F238E27FC236}">
                <a16:creationId xmlns:a16="http://schemas.microsoft.com/office/drawing/2014/main" id="{74AC3F49-AED5-48C6-7159-EE7485DE9EEF}"/>
              </a:ext>
            </a:extLst>
          </p:cNvPr>
          <p:cNvPicPr>
            <a:picLocks noChangeAspect="1"/>
          </p:cNvPicPr>
          <p:nvPr/>
        </p:nvPicPr>
        <p:blipFill>
          <a:blip r:embed="rId4"/>
          <a:stretch>
            <a:fillRect/>
          </a:stretch>
        </p:blipFill>
        <p:spPr>
          <a:xfrm>
            <a:off x="4060848" y="5658315"/>
            <a:ext cx="7521552" cy="575042"/>
          </a:xfrm>
          <a:prstGeom prst="rect">
            <a:avLst/>
          </a:prstGeom>
        </p:spPr>
      </p:pic>
    </p:spTree>
    <p:extLst>
      <p:ext uri="{BB962C8B-B14F-4D97-AF65-F5344CB8AC3E}">
        <p14:creationId xmlns:p14="http://schemas.microsoft.com/office/powerpoint/2010/main" val="35952630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(3) Agent Based Simulation</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88</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p:txBody>
          <a:bodyPr>
            <a:normAutofit/>
          </a:bodyPr>
          <a:lstStyle/>
          <a:p>
            <a:pPr marL="0" indent="0">
              <a:buNone/>
            </a:pPr>
            <a:r>
              <a:rPr lang="en-IE" dirty="0">
                <a:effectLst/>
                <a:latin typeface="Helvetica" pitchFamily="2" charset="0"/>
              </a:rPr>
              <a:t>Situate an initial population of autonomous heterogeneous agents in a relevant spatial environment; allow them to interact according to simple local rules, and thereby generate – or “grow” - the macroscopic regularity from the bottom up.</a:t>
            </a:r>
          </a:p>
          <a:p>
            <a:r>
              <a:rPr lang="en-IE" sz="2000" dirty="0">
                <a:effectLst/>
                <a:latin typeface="Helvetica" pitchFamily="2" charset="0"/>
              </a:rPr>
              <a:t>Joshua M. Epstein (</a:t>
            </a:r>
            <a:r>
              <a:rPr lang="en-IE" sz="2000" dirty="0">
                <a:solidFill>
                  <a:srgbClr val="0000FF"/>
                </a:solidFill>
                <a:effectLst/>
                <a:latin typeface="Helvetica" pitchFamily="2" charset="0"/>
              </a:rPr>
              <a:t>Epstein</a:t>
            </a:r>
            <a:r>
              <a:rPr lang="en-IE" sz="2000" dirty="0">
                <a:effectLst/>
                <a:latin typeface="Helvetica" pitchFamily="2" charset="0"/>
              </a:rPr>
              <a:t>, </a:t>
            </a:r>
            <a:r>
              <a:rPr lang="en-IE" sz="2000" dirty="0">
                <a:solidFill>
                  <a:srgbClr val="0000FF"/>
                </a:solidFill>
                <a:effectLst/>
                <a:latin typeface="Helvetica" pitchFamily="2" charset="0"/>
              </a:rPr>
              <a:t>2012</a:t>
            </a:r>
            <a:r>
              <a:rPr lang="en-IE" sz="2000" dirty="0">
                <a:effectLst/>
                <a:latin typeface="Helvetica" pitchFamily="2" charset="0"/>
              </a:rPr>
              <a:t>)</a:t>
            </a:r>
            <a:endParaRPr lang="en-IE" dirty="0">
              <a:effectLst/>
              <a:latin typeface="Helvetica" pitchFamily="2" charset="0"/>
            </a:endParaRPr>
          </a:p>
          <a:p>
            <a:endParaRPr lang="en-US" dirty="0"/>
          </a:p>
        </p:txBody>
      </p:sp>
      <p:pic>
        <p:nvPicPr>
          <p:cNvPr id="9" name="Picture 8" descr="A collage of different types of connections&#10;&#10;Description automatically generated">
            <a:extLst>
              <a:ext uri="{FF2B5EF4-FFF2-40B4-BE49-F238E27FC236}">
                <a16:creationId xmlns:a16="http://schemas.microsoft.com/office/drawing/2014/main" id="{C45C14EF-3B95-727D-4232-E0DA6D271325}"/>
              </a:ext>
            </a:extLst>
          </p:cNvPr>
          <p:cNvPicPr>
            <a:picLocks noChangeAspect="1"/>
          </p:cNvPicPr>
          <p:nvPr/>
        </p:nvPicPr>
        <p:blipFill>
          <a:blip r:embed="rId2"/>
          <a:stretch>
            <a:fillRect/>
          </a:stretch>
        </p:blipFill>
        <p:spPr>
          <a:xfrm>
            <a:off x="6448448" y="1171105"/>
            <a:ext cx="5384800" cy="5149450"/>
          </a:xfrm>
          <a:prstGeom prst="rect">
            <a:avLst/>
          </a:prstGeom>
        </p:spPr>
      </p:pic>
    </p:spTree>
    <p:extLst>
      <p:ext uri="{BB962C8B-B14F-4D97-AF65-F5344CB8AC3E}">
        <p14:creationId xmlns:p14="http://schemas.microsoft.com/office/powerpoint/2010/main" val="4024839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10FFF5-4228-752F-1EF5-F48D9B676A7F}"/>
              </a:ext>
            </a:extLst>
          </p:cNvPr>
          <p:cNvSpPr>
            <a:spLocks noGrp="1"/>
          </p:cNvSpPr>
          <p:nvPr>
            <p:ph type="sldNum" sz="quarter" idx="12"/>
          </p:nvPr>
        </p:nvSpPr>
        <p:spPr/>
        <p:txBody>
          <a:bodyPr/>
          <a:lstStyle/>
          <a:p>
            <a:fld id="{85C893B6-8239-B544-860F-8E6624F3670C}" type="slidenum">
              <a:rPr lang="en-US" smtClean="0"/>
              <a:t>89</a:t>
            </a:fld>
            <a:endParaRPr lang="en-US"/>
          </a:p>
        </p:txBody>
      </p:sp>
      <p:pic>
        <p:nvPicPr>
          <p:cNvPr id="6" name="Picture 5" descr="A diagram of a work flow&#10;&#10;Description automatically generated">
            <a:extLst>
              <a:ext uri="{FF2B5EF4-FFF2-40B4-BE49-F238E27FC236}">
                <a16:creationId xmlns:a16="http://schemas.microsoft.com/office/drawing/2014/main" id="{B138A6D9-FD2E-DB2E-4C0B-DCCACC7AD53E}"/>
              </a:ext>
            </a:extLst>
          </p:cNvPr>
          <p:cNvPicPr>
            <a:picLocks noChangeAspect="1"/>
          </p:cNvPicPr>
          <p:nvPr/>
        </p:nvPicPr>
        <p:blipFill rotWithShape="1">
          <a:blip r:embed="rId2"/>
          <a:srcRect b="6045"/>
          <a:stretch/>
        </p:blipFill>
        <p:spPr>
          <a:xfrm>
            <a:off x="5818574" y="0"/>
            <a:ext cx="6373426" cy="6394216"/>
          </a:xfrm>
          <a:prstGeom prst="rect">
            <a:avLst/>
          </a:prstGeom>
        </p:spPr>
      </p:pic>
      <p:pic>
        <p:nvPicPr>
          <p:cNvPr id="4" name="Picture 3" descr="A diagram of a state transition mechanism&#10;&#10;Description automatically generated">
            <a:extLst>
              <a:ext uri="{FF2B5EF4-FFF2-40B4-BE49-F238E27FC236}">
                <a16:creationId xmlns:a16="http://schemas.microsoft.com/office/drawing/2014/main" id="{6D671B19-B631-CCD4-C424-9D3D51FB8053}"/>
              </a:ext>
            </a:extLst>
          </p:cNvPr>
          <p:cNvPicPr>
            <a:picLocks noChangeAspect="1"/>
          </p:cNvPicPr>
          <p:nvPr/>
        </p:nvPicPr>
        <p:blipFill>
          <a:blip r:embed="rId3"/>
          <a:stretch>
            <a:fillRect/>
          </a:stretch>
        </p:blipFill>
        <p:spPr>
          <a:xfrm>
            <a:off x="284204" y="2272628"/>
            <a:ext cx="7527359" cy="3040778"/>
          </a:xfrm>
          <a:prstGeom prst="rect">
            <a:avLst/>
          </a:prstGeom>
        </p:spPr>
      </p:pic>
    </p:spTree>
    <p:extLst>
      <p:ext uri="{BB962C8B-B14F-4D97-AF65-F5344CB8AC3E}">
        <p14:creationId xmlns:p14="http://schemas.microsoft.com/office/powerpoint/2010/main" val="2937878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9EE1-D5B2-F440-AF39-7B0BB4971D14}"/>
              </a:ext>
            </a:extLst>
          </p:cNvPr>
          <p:cNvSpPr>
            <a:spLocks noGrp="1"/>
          </p:cNvSpPr>
          <p:nvPr>
            <p:ph type="title"/>
          </p:nvPr>
        </p:nvSpPr>
        <p:spPr/>
        <p:txBody>
          <a:bodyPr/>
          <a:lstStyle/>
          <a:p>
            <a:r>
              <a:rPr lang="en-US" dirty="0"/>
              <a:t>Run setup file…</a:t>
            </a:r>
          </a:p>
        </p:txBody>
      </p:sp>
      <p:pic>
        <p:nvPicPr>
          <p:cNvPr id="4" name="Picture 3" descr="A screenshot of a computer&#10;&#10;Description automatically generated">
            <a:extLst>
              <a:ext uri="{FF2B5EF4-FFF2-40B4-BE49-F238E27FC236}">
                <a16:creationId xmlns:a16="http://schemas.microsoft.com/office/drawing/2014/main" id="{9C02D3B6-A7B2-1C5B-BB92-4786E8E3A1DC}"/>
              </a:ext>
            </a:extLst>
          </p:cNvPr>
          <p:cNvPicPr>
            <a:picLocks noChangeAspect="1"/>
          </p:cNvPicPr>
          <p:nvPr/>
        </p:nvPicPr>
        <p:blipFill>
          <a:blip r:embed="rId2"/>
          <a:stretch>
            <a:fillRect/>
          </a:stretch>
        </p:blipFill>
        <p:spPr>
          <a:xfrm>
            <a:off x="348573" y="1369867"/>
            <a:ext cx="11755090" cy="4610803"/>
          </a:xfrm>
          <a:prstGeom prst="rect">
            <a:avLst/>
          </a:prstGeom>
        </p:spPr>
      </p:pic>
    </p:spTree>
    <p:extLst>
      <p:ext uri="{BB962C8B-B14F-4D97-AF65-F5344CB8AC3E}">
        <p14:creationId xmlns:p14="http://schemas.microsoft.com/office/powerpoint/2010/main" val="2467195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6B74-1DB0-47CA-4501-A4B50E22C352}"/>
              </a:ext>
            </a:extLst>
          </p:cNvPr>
          <p:cNvSpPr>
            <a:spLocks noGrp="1"/>
          </p:cNvSpPr>
          <p:nvPr>
            <p:ph type="title"/>
          </p:nvPr>
        </p:nvSpPr>
        <p:spPr/>
        <p:txBody>
          <a:bodyPr/>
          <a:lstStyle/>
          <a:p>
            <a:r>
              <a:rPr lang="en-US" dirty="0"/>
              <a:t>A single run…</a:t>
            </a:r>
          </a:p>
        </p:txBody>
      </p:sp>
      <p:sp>
        <p:nvSpPr>
          <p:cNvPr id="3" name="Slide Number Placeholder 2">
            <a:extLst>
              <a:ext uri="{FF2B5EF4-FFF2-40B4-BE49-F238E27FC236}">
                <a16:creationId xmlns:a16="http://schemas.microsoft.com/office/drawing/2014/main" id="{D10BEA95-AE69-E567-8D94-8CE0A78124C6}"/>
              </a:ext>
            </a:extLst>
          </p:cNvPr>
          <p:cNvSpPr>
            <a:spLocks noGrp="1"/>
          </p:cNvSpPr>
          <p:nvPr>
            <p:ph type="sldNum" sz="quarter" idx="12"/>
          </p:nvPr>
        </p:nvSpPr>
        <p:spPr/>
        <p:txBody>
          <a:bodyPr/>
          <a:lstStyle/>
          <a:p>
            <a:fld id="{85C893B6-8239-B544-860F-8E6624F3670C}" type="slidenum">
              <a:rPr lang="en-US" smtClean="0"/>
              <a:t>90</a:t>
            </a:fld>
            <a:endParaRPr lang="en-US"/>
          </a:p>
        </p:txBody>
      </p:sp>
      <p:pic>
        <p:nvPicPr>
          <p:cNvPr id="5" name="Picture 4" descr="A graph showing the value of a number of sims&#10;&#10;Description automatically generated">
            <a:extLst>
              <a:ext uri="{FF2B5EF4-FFF2-40B4-BE49-F238E27FC236}">
                <a16:creationId xmlns:a16="http://schemas.microsoft.com/office/drawing/2014/main" id="{FBEDDB0C-1DDD-68F9-251D-848F2AF01433}"/>
              </a:ext>
            </a:extLst>
          </p:cNvPr>
          <p:cNvPicPr>
            <a:picLocks noChangeAspect="1"/>
          </p:cNvPicPr>
          <p:nvPr/>
        </p:nvPicPr>
        <p:blipFill>
          <a:blip r:embed="rId2"/>
          <a:stretch>
            <a:fillRect/>
          </a:stretch>
        </p:blipFill>
        <p:spPr>
          <a:xfrm>
            <a:off x="269696" y="1989138"/>
            <a:ext cx="6075967" cy="3683000"/>
          </a:xfrm>
          <a:prstGeom prst="rect">
            <a:avLst/>
          </a:prstGeom>
        </p:spPr>
      </p:pic>
      <p:pic>
        <p:nvPicPr>
          <p:cNvPr id="7" name="Picture 6" descr="A graph of a number of objects&#10;&#10;Description automatically generated with medium confidence">
            <a:extLst>
              <a:ext uri="{FF2B5EF4-FFF2-40B4-BE49-F238E27FC236}">
                <a16:creationId xmlns:a16="http://schemas.microsoft.com/office/drawing/2014/main" id="{E89AFD6C-3129-AACF-4791-0216441D5DBF}"/>
              </a:ext>
            </a:extLst>
          </p:cNvPr>
          <p:cNvPicPr>
            <a:picLocks noChangeAspect="1"/>
          </p:cNvPicPr>
          <p:nvPr/>
        </p:nvPicPr>
        <p:blipFill>
          <a:blip r:embed="rId3"/>
          <a:stretch>
            <a:fillRect/>
          </a:stretch>
        </p:blipFill>
        <p:spPr>
          <a:xfrm>
            <a:off x="6454272" y="1989136"/>
            <a:ext cx="5737728" cy="3683001"/>
          </a:xfrm>
          <a:prstGeom prst="rect">
            <a:avLst/>
          </a:prstGeom>
        </p:spPr>
      </p:pic>
    </p:spTree>
    <p:extLst>
      <p:ext uri="{BB962C8B-B14F-4D97-AF65-F5344CB8AC3E}">
        <p14:creationId xmlns:p14="http://schemas.microsoft.com/office/powerpoint/2010/main" val="34711722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C8D2-C758-3565-7B6E-FE82944D965E}"/>
              </a:ext>
            </a:extLst>
          </p:cNvPr>
          <p:cNvSpPr>
            <a:spLocks noGrp="1"/>
          </p:cNvSpPr>
          <p:nvPr>
            <p:ph type="title"/>
          </p:nvPr>
        </p:nvSpPr>
        <p:spPr/>
        <p:txBody>
          <a:bodyPr/>
          <a:lstStyle/>
          <a:p>
            <a:r>
              <a:rPr lang="en-US" dirty="0"/>
              <a:t>Three Scenarios (Different seeded individual)</a:t>
            </a:r>
          </a:p>
        </p:txBody>
      </p:sp>
      <p:sp>
        <p:nvSpPr>
          <p:cNvPr id="3" name="Slide Number Placeholder 2">
            <a:extLst>
              <a:ext uri="{FF2B5EF4-FFF2-40B4-BE49-F238E27FC236}">
                <a16:creationId xmlns:a16="http://schemas.microsoft.com/office/drawing/2014/main" id="{ECB85622-295E-AB31-C1A5-5EF2CC8848BD}"/>
              </a:ext>
            </a:extLst>
          </p:cNvPr>
          <p:cNvSpPr>
            <a:spLocks noGrp="1"/>
          </p:cNvSpPr>
          <p:nvPr>
            <p:ph type="sldNum" sz="quarter" idx="12"/>
          </p:nvPr>
        </p:nvSpPr>
        <p:spPr/>
        <p:txBody>
          <a:bodyPr/>
          <a:lstStyle/>
          <a:p>
            <a:fld id="{85C893B6-8239-B544-860F-8E6624F3670C}" type="slidenum">
              <a:rPr lang="en-US" smtClean="0"/>
              <a:t>91</a:t>
            </a:fld>
            <a:endParaRPr lang="en-US"/>
          </a:p>
        </p:txBody>
      </p:sp>
      <p:pic>
        <p:nvPicPr>
          <p:cNvPr id="4" name="Picture 3" descr="A graph of different connections&#10;&#10;Description automatically generated with medium confidence">
            <a:extLst>
              <a:ext uri="{FF2B5EF4-FFF2-40B4-BE49-F238E27FC236}">
                <a16:creationId xmlns:a16="http://schemas.microsoft.com/office/drawing/2014/main" id="{4A6C6650-1B23-37A9-D89F-5223227BE570}"/>
              </a:ext>
            </a:extLst>
          </p:cNvPr>
          <p:cNvPicPr>
            <a:picLocks noChangeAspect="1"/>
          </p:cNvPicPr>
          <p:nvPr/>
        </p:nvPicPr>
        <p:blipFill>
          <a:blip r:embed="rId2"/>
          <a:stretch>
            <a:fillRect/>
          </a:stretch>
        </p:blipFill>
        <p:spPr>
          <a:xfrm>
            <a:off x="2387297" y="1207574"/>
            <a:ext cx="8109781" cy="5048473"/>
          </a:xfrm>
          <a:prstGeom prst="rect">
            <a:avLst/>
          </a:prstGeom>
        </p:spPr>
      </p:pic>
    </p:spTree>
    <p:extLst>
      <p:ext uri="{BB962C8B-B14F-4D97-AF65-F5344CB8AC3E}">
        <p14:creationId xmlns:p14="http://schemas.microsoft.com/office/powerpoint/2010/main" val="2808282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034D-EC46-58BB-3E41-A215F68C93B7}"/>
              </a:ext>
            </a:extLst>
          </p:cNvPr>
          <p:cNvSpPr>
            <a:spLocks noGrp="1"/>
          </p:cNvSpPr>
          <p:nvPr>
            <p:ph type="title"/>
          </p:nvPr>
        </p:nvSpPr>
        <p:spPr/>
        <p:txBody>
          <a:bodyPr/>
          <a:lstStyle/>
          <a:p>
            <a:r>
              <a:rPr lang="en-US" dirty="0"/>
              <a:t>Quantile analysis</a:t>
            </a:r>
          </a:p>
        </p:txBody>
      </p:sp>
      <p:sp>
        <p:nvSpPr>
          <p:cNvPr id="3" name="Slide Number Placeholder 2">
            <a:extLst>
              <a:ext uri="{FF2B5EF4-FFF2-40B4-BE49-F238E27FC236}">
                <a16:creationId xmlns:a16="http://schemas.microsoft.com/office/drawing/2014/main" id="{9B20A709-609A-311D-E37A-9DC66192792A}"/>
              </a:ext>
            </a:extLst>
          </p:cNvPr>
          <p:cNvSpPr>
            <a:spLocks noGrp="1"/>
          </p:cNvSpPr>
          <p:nvPr>
            <p:ph type="sldNum" sz="quarter" idx="12"/>
          </p:nvPr>
        </p:nvSpPr>
        <p:spPr/>
        <p:txBody>
          <a:bodyPr/>
          <a:lstStyle/>
          <a:p>
            <a:fld id="{85C893B6-8239-B544-860F-8E6624F3670C}" type="slidenum">
              <a:rPr lang="en-US" smtClean="0"/>
              <a:t>92</a:t>
            </a:fld>
            <a:endParaRPr lang="en-US"/>
          </a:p>
        </p:txBody>
      </p:sp>
      <p:pic>
        <p:nvPicPr>
          <p:cNvPr id="5" name="Picture 4" descr="A graph of different colored lines&#10;&#10;Description automatically generated">
            <a:extLst>
              <a:ext uri="{FF2B5EF4-FFF2-40B4-BE49-F238E27FC236}">
                <a16:creationId xmlns:a16="http://schemas.microsoft.com/office/drawing/2014/main" id="{9E9001C8-6106-DB4C-CC04-92B79316928A}"/>
              </a:ext>
            </a:extLst>
          </p:cNvPr>
          <p:cNvPicPr>
            <a:picLocks noChangeAspect="1"/>
          </p:cNvPicPr>
          <p:nvPr/>
        </p:nvPicPr>
        <p:blipFill>
          <a:blip r:embed="rId2"/>
          <a:stretch>
            <a:fillRect/>
          </a:stretch>
        </p:blipFill>
        <p:spPr>
          <a:xfrm>
            <a:off x="2133690" y="1232286"/>
            <a:ext cx="8468407" cy="5048473"/>
          </a:xfrm>
          <a:prstGeom prst="rect">
            <a:avLst/>
          </a:prstGeom>
        </p:spPr>
      </p:pic>
    </p:spTree>
    <p:extLst>
      <p:ext uri="{BB962C8B-B14F-4D97-AF65-F5344CB8AC3E}">
        <p14:creationId xmlns:p14="http://schemas.microsoft.com/office/powerpoint/2010/main" val="28958271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(4) System Dynamics</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93</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a:xfrm>
            <a:off x="609600" y="1600201"/>
            <a:ext cx="5384800" cy="2498833"/>
          </a:xfrm>
        </p:spPr>
        <p:txBody>
          <a:bodyPr>
            <a:normAutofit/>
          </a:bodyPr>
          <a:lstStyle/>
          <a:p>
            <a:pPr marL="0" indent="0">
              <a:buNone/>
            </a:pPr>
            <a:r>
              <a:rPr lang="en-IE" dirty="0">
                <a:latin typeface="Helvetica" pitchFamily="2" charset="0"/>
              </a:rPr>
              <a:t>“Everything we do as individuals, as an industry, or as a society is done in the context of an information-feedback system.” </a:t>
            </a:r>
          </a:p>
          <a:p>
            <a:r>
              <a:rPr lang="en-IE" sz="1800" dirty="0">
                <a:effectLst/>
                <a:latin typeface="LMRoman10-Regular-Identity-H"/>
              </a:rPr>
              <a:t>Jay W. Forrester (</a:t>
            </a:r>
            <a:r>
              <a:rPr lang="en-IE" sz="1800" dirty="0">
                <a:solidFill>
                  <a:srgbClr val="0000FF"/>
                </a:solidFill>
                <a:effectLst/>
                <a:latin typeface="LMRoman10-Regular-Identity-H"/>
              </a:rPr>
              <a:t>Forrester</a:t>
            </a:r>
            <a:r>
              <a:rPr lang="en-IE" sz="1800" dirty="0">
                <a:effectLst/>
                <a:latin typeface="LMRoman10-Regular-Identity-H"/>
              </a:rPr>
              <a:t>, </a:t>
            </a:r>
            <a:r>
              <a:rPr lang="en-IE" sz="1800" dirty="0">
                <a:solidFill>
                  <a:srgbClr val="0000FF"/>
                </a:solidFill>
                <a:effectLst/>
                <a:latin typeface="LMRoman10-Regular-Identity-H"/>
              </a:rPr>
              <a:t>1961</a:t>
            </a:r>
            <a:r>
              <a:rPr lang="en-IE" sz="1800" dirty="0">
                <a:effectLst/>
                <a:latin typeface="LMRoman10-Regular-Identity-H"/>
              </a:rPr>
              <a:t>) </a:t>
            </a:r>
            <a:endParaRPr lang="en-IE" sz="1400" dirty="0"/>
          </a:p>
        </p:txBody>
      </p:sp>
      <p:pic>
        <p:nvPicPr>
          <p:cNvPr id="3" name="Picture 2" descr="A diagram of a diagram&#10;&#10;Description automatically generated">
            <a:extLst>
              <a:ext uri="{FF2B5EF4-FFF2-40B4-BE49-F238E27FC236}">
                <a16:creationId xmlns:a16="http://schemas.microsoft.com/office/drawing/2014/main" id="{DD93F57C-B642-D7D4-DCD8-2251FBF3962C}"/>
              </a:ext>
            </a:extLst>
          </p:cNvPr>
          <p:cNvPicPr>
            <a:picLocks noChangeAspect="1"/>
          </p:cNvPicPr>
          <p:nvPr/>
        </p:nvPicPr>
        <p:blipFill>
          <a:blip r:embed="rId2"/>
          <a:stretch>
            <a:fillRect/>
          </a:stretch>
        </p:blipFill>
        <p:spPr>
          <a:xfrm>
            <a:off x="6197602" y="2250017"/>
            <a:ext cx="5225633" cy="3383715"/>
          </a:xfrm>
          <a:prstGeom prst="rect">
            <a:avLst/>
          </a:prstGeom>
        </p:spPr>
      </p:pic>
    </p:spTree>
    <p:extLst>
      <p:ext uri="{BB962C8B-B14F-4D97-AF65-F5344CB8AC3E}">
        <p14:creationId xmlns:p14="http://schemas.microsoft.com/office/powerpoint/2010/main" val="3733592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0163-5E36-508C-4727-AE211271CBDA}"/>
              </a:ext>
            </a:extLst>
          </p:cNvPr>
          <p:cNvSpPr>
            <a:spLocks noGrp="1"/>
          </p:cNvSpPr>
          <p:nvPr>
            <p:ph type="title"/>
          </p:nvPr>
        </p:nvSpPr>
        <p:spPr/>
        <p:txBody>
          <a:bodyPr/>
          <a:lstStyle/>
          <a:p>
            <a:r>
              <a:rPr lang="en-US" dirty="0"/>
              <a:t>Limits to Growth Model</a:t>
            </a:r>
          </a:p>
        </p:txBody>
      </p:sp>
      <p:sp>
        <p:nvSpPr>
          <p:cNvPr id="3" name="Slide Number Placeholder 2">
            <a:extLst>
              <a:ext uri="{FF2B5EF4-FFF2-40B4-BE49-F238E27FC236}">
                <a16:creationId xmlns:a16="http://schemas.microsoft.com/office/drawing/2014/main" id="{EE21820D-55D3-7E70-FEB8-2E5A5B018C51}"/>
              </a:ext>
            </a:extLst>
          </p:cNvPr>
          <p:cNvSpPr>
            <a:spLocks noGrp="1"/>
          </p:cNvSpPr>
          <p:nvPr>
            <p:ph type="sldNum" sz="quarter" idx="12"/>
          </p:nvPr>
        </p:nvSpPr>
        <p:spPr/>
        <p:txBody>
          <a:bodyPr/>
          <a:lstStyle/>
          <a:p>
            <a:fld id="{85C893B6-8239-B544-860F-8E6624F3670C}" type="slidenum">
              <a:rPr lang="en-US" smtClean="0"/>
              <a:t>94</a:t>
            </a:fld>
            <a:endParaRPr lang="en-US"/>
          </a:p>
        </p:txBody>
      </p:sp>
      <p:pic>
        <p:nvPicPr>
          <p:cNvPr id="4" name="Picture 3" descr="A diagram of a graph&#10;&#10;Description automatically generated">
            <a:extLst>
              <a:ext uri="{FF2B5EF4-FFF2-40B4-BE49-F238E27FC236}">
                <a16:creationId xmlns:a16="http://schemas.microsoft.com/office/drawing/2014/main" id="{68021108-7F31-D757-38DE-14DAAF8FA7D0}"/>
              </a:ext>
            </a:extLst>
          </p:cNvPr>
          <p:cNvPicPr>
            <a:picLocks noChangeAspect="1"/>
          </p:cNvPicPr>
          <p:nvPr/>
        </p:nvPicPr>
        <p:blipFill>
          <a:blip r:embed="rId2"/>
          <a:stretch>
            <a:fillRect/>
          </a:stretch>
        </p:blipFill>
        <p:spPr>
          <a:xfrm>
            <a:off x="1931421" y="1062614"/>
            <a:ext cx="8329158" cy="5209367"/>
          </a:xfrm>
          <a:prstGeom prst="rect">
            <a:avLst/>
          </a:prstGeom>
        </p:spPr>
      </p:pic>
    </p:spTree>
    <p:extLst>
      <p:ext uri="{BB962C8B-B14F-4D97-AF65-F5344CB8AC3E}">
        <p14:creationId xmlns:p14="http://schemas.microsoft.com/office/powerpoint/2010/main" val="9382589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72F6-7E52-67F2-F519-7E26159B204E}"/>
              </a:ext>
            </a:extLst>
          </p:cNvPr>
          <p:cNvSpPr>
            <a:spLocks noGrp="1"/>
          </p:cNvSpPr>
          <p:nvPr>
            <p:ph type="title"/>
          </p:nvPr>
        </p:nvSpPr>
        <p:spPr/>
        <p:txBody>
          <a:bodyPr/>
          <a:lstStyle/>
          <a:p>
            <a:r>
              <a:rPr lang="en-US" dirty="0" err="1"/>
              <a:t>deSolve</a:t>
            </a:r>
            <a:endParaRPr lang="en-US" dirty="0"/>
          </a:p>
        </p:txBody>
      </p:sp>
      <p:sp>
        <p:nvSpPr>
          <p:cNvPr id="3" name="Slide Number Placeholder 2">
            <a:extLst>
              <a:ext uri="{FF2B5EF4-FFF2-40B4-BE49-F238E27FC236}">
                <a16:creationId xmlns:a16="http://schemas.microsoft.com/office/drawing/2014/main" id="{5AC77C8C-B4F6-7D07-D924-0EC0DB7FF781}"/>
              </a:ext>
            </a:extLst>
          </p:cNvPr>
          <p:cNvSpPr>
            <a:spLocks noGrp="1"/>
          </p:cNvSpPr>
          <p:nvPr>
            <p:ph type="sldNum" sz="quarter" idx="12"/>
          </p:nvPr>
        </p:nvSpPr>
        <p:spPr/>
        <p:txBody>
          <a:bodyPr/>
          <a:lstStyle/>
          <a:p>
            <a:fld id="{85C893B6-8239-B544-860F-8E6624F3670C}" type="slidenum">
              <a:rPr lang="en-US" smtClean="0"/>
              <a:t>95</a:t>
            </a:fld>
            <a:endParaRPr lang="en-US"/>
          </a:p>
        </p:txBody>
      </p:sp>
      <p:pic>
        <p:nvPicPr>
          <p:cNvPr id="4" name="Picture 3" descr="A screenshot of a computer&#10;&#10;Description automatically generated">
            <a:extLst>
              <a:ext uri="{FF2B5EF4-FFF2-40B4-BE49-F238E27FC236}">
                <a16:creationId xmlns:a16="http://schemas.microsoft.com/office/drawing/2014/main" id="{B6CC8480-C1DE-C204-ECE0-435AF2F0DA32}"/>
              </a:ext>
            </a:extLst>
          </p:cNvPr>
          <p:cNvPicPr>
            <a:picLocks noChangeAspect="1"/>
          </p:cNvPicPr>
          <p:nvPr/>
        </p:nvPicPr>
        <p:blipFill>
          <a:blip r:embed="rId2"/>
          <a:stretch>
            <a:fillRect/>
          </a:stretch>
        </p:blipFill>
        <p:spPr>
          <a:xfrm>
            <a:off x="609600" y="1678829"/>
            <a:ext cx="10818378" cy="4029992"/>
          </a:xfrm>
          <a:prstGeom prst="rect">
            <a:avLst/>
          </a:prstGeom>
        </p:spPr>
      </p:pic>
    </p:spTree>
    <p:extLst>
      <p:ext uri="{BB962C8B-B14F-4D97-AF65-F5344CB8AC3E}">
        <p14:creationId xmlns:p14="http://schemas.microsoft.com/office/powerpoint/2010/main" val="19812558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46E75-BA3F-6CC5-46AA-08795F861E0D}"/>
              </a:ext>
            </a:extLst>
          </p:cNvPr>
          <p:cNvSpPr>
            <a:spLocks noGrp="1"/>
          </p:cNvSpPr>
          <p:nvPr>
            <p:ph type="sldNum" sz="quarter" idx="12"/>
          </p:nvPr>
        </p:nvSpPr>
        <p:spPr/>
        <p:txBody>
          <a:bodyPr/>
          <a:lstStyle/>
          <a:p>
            <a:fld id="{85C893B6-8239-B544-860F-8E6624F3670C}" type="slidenum">
              <a:rPr lang="en-US" smtClean="0"/>
              <a:t>96</a:t>
            </a:fld>
            <a:endParaRPr lang="en-US"/>
          </a:p>
        </p:txBody>
      </p:sp>
      <p:pic>
        <p:nvPicPr>
          <p:cNvPr id="5" name="Picture 4" descr="A document with text and images&#10;&#10;Description automatically generated with medium confidence">
            <a:extLst>
              <a:ext uri="{FF2B5EF4-FFF2-40B4-BE49-F238E27FC236}">
                <a16:creationId xmlns:a16="http://schemas.microsoft.com/office/drawing/2014/main" id="{E8DBE6E6-2083-17FF-40CE-2AE58854AF27}"/>
              </a:ext>
            </a:extLst>
          </p:cNvPr>
          <p:cNvPicPr>
            <a:picLocks noChangeAspect="1"/>
          </p:cNvPicPr>
          <p:nvPr/>
        </p:nvPicPr>
        <p:blipFill>
          <a:blip r:embed="rId2"/>
          <a:stretch>
            <a:fillRect/>
          </a:stretch>
        </p:blipFill>
        <p:spPr>
          <a:xfrm>
            <a:off x="2758051" y="169169"/>
            <a:ext cx="6303406" cy="6296941"/>
          </a:xfrm>
          <a:prstGeom prst="rect">
            <a:avLst/>
          </a:prstGeom>
        </p:spPr>
      </p:pic>
    </p:spTree>
    <p:extLst>
      <p:ext uri="{BB962C8B-B14F-4D97-AF65-F5344CB8AC3E}">
        <p14:creationId xmlns:p14="http://schemas.microsoft.com/office/powerpoint/2010/main" val="6747811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821B4E-C6D1-42D3-3818-58E57C075093}"/>
              </a:ext>
            </a:extLst>
          </p:cNvPr>
          <p:cNvSpPr>
            <a:spLocks noGrp="1"/>
          </p:cNvSpPr>
          <p:nvPr>
            <p:ph type="sldNum" sz="quarter" idx="12"/>
          </p:nvPr>
        </p:nvSpPr>
        <p:spPr/>
        <p:txBody>
          <a:bodyPr/>
          <a:lstStyle/>
          <a:p>
            <a:fld id="{85C893B6-8239-B544-860F-8E6624F3670C}" type="slidenum">
              <a:rPr lang="en-US" smtClean="0"/>
              <a:t>97</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5DDFF620-B379-3FC3-97F4-3DAD00C9A8AF}"/>
              </a:ext>
            </a:extLst>
          </p:cNvPr>
          <p:cNvPicPr>
            <a:picLocks noChangeAspect="1"/>
          </p:cNvPicPr>
          <p:nvPr/>
        </p:nvPicPr>
        <p:blipFill>
          <a:blip r:embed="rId2"/>
          <a:stretch>
            <a:fillRect/>
          </a:stretch>
        </p:blipFill>
        <p:spPr>
          <a:xfrm>
            <a:off x="1270394" y="148282"/>
            <a:ext cx="9651211" cy="1774481"/>
          </a:xfrm>
          <a:prstGeom prst="rect">
            <a:avLst/>
          </a:prstGeom>
        </p:spPr>
      </p:pic>
      <p:pic>
        <p:nvPicPr>
          <p:cNvPr id="7" name="Picture 6">
            <a:extLst>
              <a:ext uri="{FF2B5EF4-FFF2-40B4-BE49-F238E27FC236}">
                <a16:creationId xmlns:a16="http://schemas.microsoft.com/office/drawing/2014/main" id="{5567BB0D-882D-4315-89AD-B4992591DB64}"/>
              </a:ext>
            </a:extLst>
          </p:cNvPr>
          <p:cNvPicPr>
            <a:picLocks noChangeAspect="1"/>
          </p:cNvPicPr>
          <p:nvPr/>
        </p:nvPicPr>
        <p:blipFill>
          <a:blip r:embed="rId3"/>
          <a:stretch>
            <a:fillRect/>
          </a:stretch>
        </p:blipFill>
        <p:spPr>
          <a:xfrm>
            <a:off x="1270394" y="1922763"/>
            <a:ext cx="9651211" cy="760637"/>
          </a:xfrm>
          <a:prstGeom prst="rect">
            <a:avLst/>
          </a:prstGeom>
        </p:spPr>
      </p:pic>
      <p:pic>
        <p:nvPicPr>
          <p:cNvPr id="9" name="Picture 8">
            <a:extLst>
              <a:ext uri="{FF2B5EF4-FFF2-40B4-BE49-F238E27FC236}">
                <a16:creationId xmlns:a16="http://schemas.microsoft.com/office/drawing/2014/main" id="{F3C756FD-3EA9-A2E1-40D1-B247BB38D5CA}"/>
              </a:ext>
            </a:extLst>
          </p:cNvPr>
          <p:cNvPicPr>
            <a:picLocks noChangeAspect="1"/>
          </p:cNvPicPr>
          <p:nvPr/>
        </p:nvPicPr>
        <p:blipFill>
          <a:blip r:embed="rId4"/>
          <a:stretch>
            <a:fillRect/>
          </a:stretch>
        </p:blipFill>
        <p:spPr>
          <a:xfrm>
            <a:off x="1270394" y="2783285"/>
            <a:ext cx="9618398" cy="1091658"/>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78C8B7E9-BF22-588C-CBAA-D52F76D75048}"/>
              </a:ext>
            </a:extLst>
          </p:cNvPr>
          <p:cNvPicPr>
            <a:picLocks noChangeAspect="1"/>
          </p:cNvPicPr>
          <p:nvPr/>
        </p:nvPicPr>
        <p:blipFill>
          <a:blip r:embed="rId5"/>
          <a:stretch>
            <a:fillRect/>
          </a:stretch>
        </p:blipFill>
        <p:spPr>
          <a:xfrm>
            <a:off x="1270394" y="3974828"/>
            <a:ext cx="9561673" cy="2458995"/>
          </a:xfrm>
          <a:prstGeom prst="rect">
            <a:avLst/>
          </a:prstGeom>
        </p:spPr>
      </p:pic>
    </p:spTree>
    <p:extLst>
      <p:ext uri="{BB962C8B-B14F-4D97-AF65-F5344CB8AC3E}">
        <p14:creationId xmlns:p14="http://schemas.microsoft.com/office/powerpoint/2010/main" val="35814110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BA42B-C576-9794-AB6A-91A455472F24}"/>
              </a:ext>
            </a:extLst>
          </p:cNvPr>
          <p:cNvSpPr>
            <a:spLocks noGrp="1"/>
          </p:cNvSpPr>
          <p:nvPr>
            <p:ph type="sldNum" sz="quarter" idx="12"/>
          </p:nvPr>
        </p:nvSpPr>
        <p:spPr/>
        <p:txBody>
          <a:bodyPr/>
          <a:lstStyle/>
          <a:p>
            <a:fld id="{85C893B6-8239-B544-860F-8E6624F3670C}" type="slidenum">
              <a:rPr lang="en-US" smtClean="0"/>
              <a:t>98</a:t>
            </a:fld>
            <a:endParaRPr lang="en-US"/>
          </a:p>
        </p:txBody>
      </p:sp>
      <p:pic>
        <p:nvPicPr>
          <p:cNvPr id="3" name="Picture 2" descr="A screenshot of a computer code&#10;&#10;Description automatically generated">
            <a:extLst>
              <a:ext uri="{FF2B5EF4-FFF2-40B4-BE49-F238E27FC236}">
                <a16:creationId xmlns:a16="http://schemas.microsoft.com/office/drawing/2014/main" id="{EF913E4F-EAF9-2050-5C01-C188C3639C3F}"/>
              </a:ext>
            </a:extLst>
          </p:cNvPr>
          <p:cNvPicPr>
            <a:picLocks noChangeAspect="1"/>
          </p:cNvPicPr>
          <p:nvPr/>
        </p:nvPicPr>
        <p:blipFill rotWithShape="1">
          <a:blip r:embed="rId2"/>
          <a:srcRect r="34817"/>
          <a:stretch/>
        </p:blipFill>
        <p:spPr>
          <a:xfrm>
            <a:off x="210064" y="1285103"/>
            <a:ext cx="4926793" cy="391404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F0DDF3D-74D4-42C4-C746-03B8E9FBBE54}"/>
              </a:ext>
            </a:extLst>
          </p:cNvPr>
          <p:cNvPicPr>
            <a:picLocks noChangeAspect="1"/>
          </p:cNvPicPr>
          <p:nvPr/>
        </p:nvPicPr>
        <p:blipFill>
          <a:blip r:embed="rId3"/>
          <a:stretch>
            <a:fillRect/>
          </a:stretch>
        </p:blipFill>
        <p:spPr>
          <a:xfrm>
            <a:off x="5435214" y="679621"/>
            <a:ext cx="6648882" cy="4955060"/>
          </a:xfrm>
          <a:prstGeom prst="rect">
            <a:avLst/>
          </a:prstGeom>
        </p:spPr>
      </p:pic>
    </p:spTree>
    <p:extLst>
      <p:ext uri="{BB962C8B-B14F-4D97-AF65-F5344CB8AC3E}">
        <p14:creationId xmlns:p14="http://schemas.microsoft.com/office/powerpoint/2010/main" val="14370106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CC57-F69D-3181-1B2A-24AED7FBBD4A}"/>
              </a:ext>
            </a:extLst>
          </p:cNvPr>
          <p:cNvSpPr>
            <a:spLocks noGrp="1"/>
          </p:cNvSpPr>
          <p:nvPr>
            <p:ph type="title"/>
          </p:nvPr>
        </p:nvSpPr>
        <p:spPr/>
        <p:txBody>
          <a:bodyPr/>
          <a:lstStyle/>
          <a:p>
            <a:r>
              <a:rPr lang="en-US" dirty="0"/>
              <a:t>SIRH Model</a:t>
            </a:r>
          </a:p>
        </p:txBody>
      </p:sp>
      <p:sp>
        <p:nvSpPr>
          <p:cNvPr id="3" name="Slide Number Placeholder 2">
            <a:extLst>
              <a:ext uri="{FF2B5EF4-FFF2-40B4-BE49-F238E27FC236}">
                <a16:creationId xmlns:a16="http://schemas.microsoft.com/office/drawing/2014/main" id="{9B964260-49A8-52F0-1B04-5CD936214536}"/>
              </a:ext>
            </a:extLst>
          </p:cNvPr>
          <p:cNvSpPr>
            <a:spLocks noGrp="1"/>
          </p:cNvSpPr>
          <p:nvPr>
            <p:ph type="sldNum" sz="quarter" idx="12"/>
          </p:nvPr>
        </p:nvSpPr>
        <p:spPr/>
        <p:txBody>
          <a:bodyPr/>
          <a:lstStyle/>
          <a:p>
            <a:fld id="{85C893B6-8239-B544-860F-8E6624F3670C}" type="slidenum">
              <a:rPr lang="en-US" smtClean="0"/>
              <a:t>99</a:t>
            </a:fld>
            <a:endParaRPr lang="en-US"/>
          </a:p>
        </p:txBody>
      </p:sp>
      <p:pic>
        <p:nvPicPr>
          <p:cNvPr id="4" name="Picture 3" descr="A diagram of a diagram&#10;&#10;Description automatically generated">
            <a:extLst>
              <a:ext uri="{FF2B5EF4-FFF2-40B4-BE49-F238E27FC236}">
                <a16:creationId xmlns:a16="http://schemas.microsoft.com/office/drawing/2014/main" id="{1A77A927-A5AB-2C25-81E3-D43831B29BDD}"/>
              </a:ext>
            </a:extLst>
          </p:cNvPr>
          <p:cNvPicPr>
            <a:picLocks noChangeAspect="1"/>
          </p:cNvPicPr>
          <p:nvPr/>
        </p:nvPicPr>
        <p:blipFill>
          <a:blip r:embed="rId2"/>
          <a:stretch>
            <a:fillRect/>
          </a:stretch>
        </p:blipFill>
        <p:spPr>
          <a:xfrm>
            <a:off x="2056719" y="1124465"/>
            <a:ext cx="8078561" cy="5231050"/>
          </a:xfrm>
          <a:prstGeom prst="rect">
            <a:avLst/>
          </a:prstGeom>
        </p:spPr>
      </p:pic>
    </p:spTree>
    <p:extLst>
      <p:ext uri="{BB962C8B-B14F-4D97-AF65-F5344CB8AC3E}">
        <p14:creationId xmlns:p14="http://schemas.microsoft.com/office/powerpoint/2010/main" val="3780863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21787</TotalTime>
  <Words>2636</Words>
  <Application>Microsoft Macintosh PowerPoint</Application>
  <PresentationFormat>Widescreen</PresentationFormat>
  <Paragraphs>522</Paragraphs>
  <Slides>105</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Calibri</vt:lpstr>
      <vt:lpstr>Helvetica</vt:lpstr>
      <vt:lpstr>LMRoman10-Regular-Identity-H</vt:lpstr>
      <vt:lpstr>Wingdings</vt:lpstr>
      <vt:lpstr>Office Theme</vt:lpstr>
      <vt:lpstr>Exploring Operations Research with R: MAI Workshop OR66</vt:lpstr>
      <vt:lpstr>Instructor –Jim Duggan</vt:lpstr>
      <vt:lpstr>Goal</vt:lpstr>
      <vt:lpstr>Topics Overview</vt:lpstr>
      <vt:lpstr>The R Project for Statistical Computing</vt:lpstr>
      <vt:lpstr>First Steps: Posit Cloud – Create Your Account</vt:lpstr>
      <vt:lpstr>Install the codebase from github…</vt:lpstr>
      <vt:lpstr>IDE Available for running scripts</vt:lpstr>
      <vt:lpstr>Run setup file…</vt:lpstr>
      <vt:lpstr>A quick check… the ggplot2 mpg dataset</vt:lpstr>
      <vt:lpstr>02 – Data storage with the data frame/tibble</vt:lpstr>
      <vt:lpstr>Data Frames/Tibbles</vt:lpstr>
      <vt:lpstr>In the computer’s memory, just like a spreadsheet</vt:lpstr>
      <vt:lpstr>The summary() function</vt:lpstr>
      <vt:lpstr>Challenge 2.1</vt:lpstr>
      <vt:lpstr>03 – Visualisation with ggplot2</vt:lpstr>
      <vt:lpstr>Data Exploration</vt:lpstr>
      <vt:lpstr>ggplot2</vt:lpstr>
      <vt:lpstr>Data Visualisation with ggplot2</vt:lpstr>
      <vt:lpstr>First Steps</vt:lpstr>
      <vt:lpstr>Selecting data (from columns)</vt:lpstr>
      <vt:lpstr>Creating a ggplot</vt:lpstr>
      <vt:lpstr>PowerPoint Presentation</vt:lpstr>
      <vt:lpstr>Customising Plot Appearance with lab()</vt:lpstr>
      <vt:lpstr>PowerPoint Presentation</vt:lpstr>
      <vt:lpstr>PowerPoint Presentation</vt:lpstr>
      <vt:lpstr>Subplots with Facets</vt:lpstr>
      <vt:lpstr>PowerPoint Presentation</vt:lpstr>
      <vt:lpstr>Challenge 3.1</vt:lpstr>
      <vt:lpstr>Statistical Transformations</vt:lpstr>
      <vt:lpstr>PowerPoint Presentation</vt:lpstr>
      <vt:lpstr>PowerPoint Presentation</vt:lpstr>
      <vt:lpstr>Boxplot</vt:lpstr>
      <vt:lpstr>PowerPoint Presentation</vt:lpstr>
      <vt:lpstr>Covariation with ggpairs()</vt:lpstr>
      <vt:lpstr>Ready to use themes</vt:lpstr>
      <vt:lpstr>https://bbc.github.io/rcookbook/ </vt:lpstr>
      <vt:lpstr>Useful geoms</vt:lpstr>
      <vt:lpstr>Challenge 3.2</vt:lpstr>
      <vt:lpstr>Summary</vt:lpstr>
      <vt:lpstr>04 – Data manipulation with dplyr</vt:lpstr>
      <vt:lpstr>Combining operations with the Pipe</vt:lpstr>
      <vt:lpstr>PowerPoint Presentation</vt:lpstr>
      <vt:lpstr>Utility of dplyr</vt:lpstr>
      <vt:lpstr>dplyr Basics: 5 key functions</vt:lpstr>
      <vt:lpstr>1. filter() aimsir17 tibble observations</vt:lpstr>
      <vt:lpstr>Relational operators in R</vt:lpstr>
      <vt:lpstr>Show rows for “MACE HEAD” in January</vt:lpstr>
      <vt:lpstr>Useful approaches for filtering more than one value</vt:lpstr>
      <vt:lpstr>Challenge 4.1</vt:lpstr>
      <vt:lpstr>2. arrange()</vt:lpstr>
      <vt:lpstr>Mean Sea Level Pressure</vt:lpstr>
      <vt:lpstr>More than one value</vt:lpstr>
      <vt:lpstr>In descending order -  desc()</vt:lpstr>
      <vt:lpstr>Challenge 4.2</vt:lpstr>
      <vt:lpstr>3. select()</vt:lpstr>
      <vt:lpstr>Useful options with select()</vt:lpstr>
      <vt:lpstr>Special functions with select()</vt:lpstr>
      <vt:lpstr>Examples</vt:lpstr>
      <vt:lpstr>everything()</vt:lpstr>
      <vt:lpstr>4. mutate()</vt:lpstr>
      <vt:lpstr>Example of mutate</vt:lpstr>
      <vt:lpstr>Useful Creation Functions</vt:lpstr>
      <vt:lpstr>Challenge 4.3</vt:lpstr>
      <vt:lpstr>5. summarise()</vt:lpstr>
      <vt:lpstr>group_by()</vt:lpstr>
      <vt:lpstr>Key idea</vt:lpstr>
      <vt:lpstr>Overall idea…</vt:lpstr>
      <vt:lpstr>Useful Summary Functions</vt:lpstr>
      <vt:lpstr>Challenge 4.4</vt:lpstr>
      <vt:lpstr>dplyr Summary: 5 key functions</vt:lpstr>
      <vt:lpstr>Exploring Operations Research with R: A Workshop</vt:lpstr>
      <vt:lpstr>Topics Overview</vt:lpstr>
      <vt:lpstr>(1) Exploratory Data Analysis</vt:lpstr>
      <vt:lpstr>EDA Code Examples</vt:lpstr>
      <vt:lpstr>(1) Iris Data Set</vt:lpstr>
      <vt:lpstr>(2) Electricity Demand (Victoria)</vt:lpstr>
      <vt:lpstr>(3) Boston Data</vt:lpstr>
      <vt:lpstr>(4) Titanic Survival Data</vt:lpstr>
      <vt:lpstr>(5) Irish Weather Analysis (Winter)</vt:lpstr>
      <vt:lpstr>(2) Linear Programming</vt:lpstr>
      <vt:lpstr>The Reddy Mikks example (Taha 1995)</vt:lpstr>
      <vt:lpstr>PowerPoint Presentation</vt:lpstr>
      <vt:lpstr>PowerPoint Presentation</vt:lpstr>
      <vt:lpstr>PowerPoint Presentation</vt:lpstr>
      <vt:lpstr>PowerPoint Presentation</vt:lpstr>
      <vt:lpstr>PowerPoint Presentation</vt:lpstr>
      <vt:lpstr>(3) Agent Based Simulation</vt:lpstr>
      <vt:lpstr>PowerPoint Presentation</vt:lpstr>
      <vt:lpstr>A single run…</vt:lpstr>
      <vt:lpstr>Three Scenarios (Different seeded individual)</vt:lpstr>
      <vt:lpstr>Quantile analysis</vt:lpstr>
      <vt:lpstr>(4) System Dynamics</vt:lpstr>
      <vt:lpstr>Limits to Growth Model</vt:lpstr>
      <vt:lpstr>deSolve</vt:lpstr>
      <vt:lpstr>PowerPoint Presentation</vt:lpstr>
      <vt:lpstr>PowerPoint Presentation</vt:lpstr>
      <vt:lpstr>PowerPoint Presentation</vt:lpstr>
      <vt:lpstr>SIRH Model</vt:lpstr>
      <vt:lpstr>PowerPoint Presentation</vt:lpstr>
      <vt:lpstr>PowerPoint Presentation</vt:lpstr>
      <vt:lpstr>PowerPoint Presentation</vt:lpstr>
      <vt:lpstr>Exploring scenarios: 2 policy levers</vt:lpstr>
      <vt:lpstr>PowerPoint Presentation</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Duggan, James</cp:lastModifiedBy>
  <cp:revision>489</cp:revision>
  <cp:lastPrinted>2020-11-24T11:26:30Z</cp:lastPrinted>
  <dcterms:created xsi:type="dcterms:W3CDTF">2016-06-27T07:49:28Z</dcterms:created>
  <dcterms:modified xsi:type="dcterms:W3CDTF">2024-09-11T08:30:39Z</dcterms:modified>
</cp:coreProperties>
</file>